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Trebuchet MS Bold" panose="020B0703020202020204" pitchFamily="34" charset="0"/>
      <p:bold r:id="rId26"/>
    </p:embeddedFont>
    <p:embeddedFont>
      <p:font typeface="Calibri" panose="020F0502020204030204" pitchFamily="34" charset="0"/>
      <p:regular r:id="rId27"/>
      <p:bold r:id="rId28"/>
      <p:italic r:id="rId29"/>
      <p:boldItalic r:id="rId30"/>
    </p:embeddedFont>
    <p:embeddedFont>
      <p:font typeface="Arimo" panose="020B0604020202020204" charset="0"/>
      <p:regular r:id="rId31"/>
    </p:embeddedFont>
    <p:embeddedFont>
      <p:font typeface="Trebuchet MS" panose="020B060302020202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grpSp>
        <p:nvGrpSpPr>
          <p:cNvPr id="20" name="Group 20"/>
          <p:cNvGrpSpPr/>
          <p:nvPr/>
        </p:nvGrpSpPr>
        <p:grpSpPr>
          <a:xfrm>
            <a:off x="0" y="-11793"/>
            <a:ext cx="1295400" cy="8547100"/>
            <a:chOff x="0" y="0"/>
            <a:chExt cx="1727200" cy="11396134"/>
          </a:xfrm>
        </p:grpSpPr>
        <p:sp>
          <p:nvSpPr>
            <p:cNvPr id="21" name="Freeform 21"/>
            <p:cNvSpPr/>
            <p:nvPr/>
          </p:nvSpPr>
          <p:spPr>
            <a:xfrm>
              <a:off x="0" y="0"/>
              <a:ext cx="1727200" cy="11396091"/>
            </a:xfrm>
            <a:custGeom>
              <a:avLst/>
              <a:gdLst/>
              <a:ahLst/>
              <a:cxnLst/>
              <a:rect l="l" t="t" r="r" b="b"/>
              <a:pathLst>
                <a:path w="1727200" h="11396091">
                  <a:moveTo>
                    <a:pt x="0" y="16891"/>
                  </a:moveTo>
                  <a:lnTo>
                    <a:pt x="1727200" y="0"/>
                  </a:lnTo>
                  <a:lnTo>
                    <a:pt x="1727200" y="33909"/>
                  </a:lnTo>
                  <a:lnTo>
                    <a:pt x="0" y="11396091"/>
                  </a:lnTo>
                  <a:lnTo>
                    <a:pt x="0" y="16891"/>
                  </a:lnTo>
                  <a:close/>
                </a:path>
              </a:pathLst>
            </a:custGeom>
            <a:solidFill>
              <a:srgbClr val="5FCBEF">
                <a:alpha val="69804"/>
              </a:srgbClr>
            </a:solidFill>
          </p:spPr>
        </p:sp>
      </p:grpSp>
      <p:sp>
        <p:nvSpPr>
          <p:cNvPr id="22" name="AutoShape 2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23" name="AutoShape 2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24" name="Group 24"/>
          <p:cNvGrpSpPr/>
          <p:nvPr/>
        </p:nvGrpSpPr>
        <p:grpSpPr>
          <a:xfrm>
            <a:off x="13772214" y="-12700"/>
            <a:ext cx="4511024" cy="10299701"/>
            <a:chOff x="0" y="0"/>
            <a:chExt cx="6014698" cy="13732934"/>
          </a:xfrm>
        </p:grpSpPr>
        <p:sp>
          <p:nvSpPr>
            <p:cNvPr id="25" name="Freeform 2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26" name="Group 26"/>
          <p:cNvGrpSpPr/>
          <p:nvPr/>
        </p:nvGrpSpPr>
        <p:grpSpPr>
          <a:xfrm>
            <a:off x="14405163" y="-12700"/>
            <a:ext cx="3882837" cy="10299701"/>
            <a:chOff x="0" y="0"/>
            <a:chExt cx="5177116" cy="13732934"/>
          </a:xfrm>
        </p:grpSpPr>
        <p:sp>
          <p:nvSpPr>
            <p:cNvPr id="27" name="Freeform 2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28" name="Group 28"/>
          <p:cNvGrpSpPr/>
          <p:nvPr/>
        </p:nvGrpSpPr>
        <p:grpSpPr>
          <a:xfrm>
            <a:off x="13398499" y="4572000"/>
            <a:ext cx="4889501" cy="5715000"/>
            <a:chOff x="0" y="0"/>
            <a:chExt cx="6519334" cy="7620000"/>
          </a:xfrm>
        </p:grpSpPr>
        <p:sp>
          <p:nvSpPr>
            <p:cNvPr id="29" name="Freeform 2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30" name="Group 30"/>
          <p:cNvGrpSpPr/>
          <p:nvPr/>
        </p:nvGrpSpPr>
        <p:grpSpPr>
          <a:xfrm>
            <a:off x="14001750" y="-12700"/>
            <a:ext cx="4281489" cy="10299701"/>
            <a:chOff x="0" y="0"/>
            <a:chExt cx="5708652" cy="13732934"/>
          </a:xfrm>
        </p:grpSpPr>
        <p:sp>
          <p:nvSpPr>
            <p:cNvPr id="31" name="Freeform 3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32" name="Group 32"/>
          <p:cNvGrpSpPr/>
          <p:nvPr/>
        </p:nvGrpSpPr>
        <p:grpSpPr>
          <a:xfrm>
            <a:off x="16348095" y="-12700"/>
            <a:ext cx="1935141" cy="10299701"/>
            <a:chOff x="0" y="0"/>
            <a:chExt cx="2580188" cy="13732934"/>
          </a:xfrm>
        </p:grpSpPr>
        <p:sp>
          <p:nvSpPr>
            <p:cNvPr id="33" name="Freeform 3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34" name="Group 34"/>
          <p:cNvGrpSpPr/>
          <p:nvPr/>
        </p:nvGrpSpPr>
        <p:grpSpPr>
          <a:xfrm>
            <a:off x="16408499" y="-12700"/>
            <a:ext cx="1874737" cy="10299701"/>
            <a:chOff x="0" y="0"/>
            <a:chExt cx="2499650" cy="13732934"/>
          </a:xfrm>
        </p:grpSpPr>
        <p:sp>
          <p:nvSpPr>
            <p:cNvPr id="35" name="Freeform 3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36" name="Group 36"/>
          <p:cNvGrpSpPr/>
          <p:nvPr/>
        </p:nvGrpSpPr>
        <p:grpSpPr>
          <a:xfrm>
            <a:off x="15557499" y="5384800"/>
            <a:ext cx="2725738" cy="4902200"/>
            <a:chOff x="0" y="0"/>
            <a:chExt cx="3634318" cy="6536266"/>
          </a:xfrm>
        </p:grpSpPr>
        <p:sp>
          <p:nvSpPr>
            <p:cNvPr id="37" name="Freeform 3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sp>
        <p:nvSpPr>
          <p:cNvPr id="38" name="TextBox 38"/>
          <p:cNvSpPr txBox="1"/>
          <p:nvPr/>
        </p:nvSpPr>
        <p:spPr>
          <a:xfrm>
            <a:off x="1143000" y="-455295"/>
            <a:ext cx="12725401" cy="5463034"/>
          </a:xfrm>
          <a:prstGeom prst="rect">
            <a:avLst/>
          </a:prstGeom>
        </p:spPr>
        <p:txBody>
          <a:bodyPr wrap="square" lIns="0" tIns="0" rIns="0" bIns="0" rtlCol="0" anchor="t">
            <a:spAutoFit/>
          </a:bodyPr>
          <a:lstStyle/>
          <a:p>
            <a:pPr algn="r">
              <a:lnSpc>
                <a:spcPts val="7128"/>
              </a:lnSpc>
            </a:pPr>
            <a:endParaRPr dirty="0"/>
          </a:p>
          <a:p>
            <a:pPr algn="r">
              <a:lnSpc>
                <a:spcPts val="7128"/>
              </a:lnSpc>
            </a:pPr>
            <a:endParaRPr dirty="0"/>
          </a:p>
          <a:p>
            <a:pPr algn="r">
              <a:lnSpc>
                <a:spcPts val="7128"/>
              </a:lnSpc>
            </a:pPr>
            <a:endParaRPr dirty="0"/>
          </a:p>
          <a:p>
            <a:pPr algn="r">
              <a:lnSpc>
                <a:spcPts val="7128"/>
              </a:lnSpc>
            </a:pPr>
            <a:endParaRPr dirty="0"/>
          </a:p>
          <a:p>
            <a:pPr algn="r">
              <a:lnSpc>
                <a:spcPts val="7128"/>
              </a:lnSpc>
            </a:pPr>
            <a:endParaRPr lang="en-IN" dirty="0"/>
          </a:p>
          <a:p>
            <a:pPr algn="r">
              <a:lnSpc>
                <a:spcPts val="7128"/>
              </a:lnSpc>
            </a:pPr>
            <a:r>
              <a:rPr lang="en-US" sz="5940" dirty="0">
                <a:solidFill>
                  <a:srgbClr val="5FCBEF"/>
                </a:solidFill>
                <a:latin typeface="Times New Roman"/>
                <a:ea typeface="Times New Roman"/>
                <a:cs typeface="Times New Roman"/>
                <a:sym typeface="Times New Roman"/>
              </a:rPr>
              <a:t> A REDUX-INSPIRED PODCAST APP</a:t>
            </a:r>
          </a:p>
        </p:txBody>
      </p:sp>
      <p:sp>
        <p:nvSpPr>
          <p:cNvPr id="39" name="TextBox 39"/>
          <p:cNvSpPr txBox="1"/>
          <p:nvPr/>
        </p:nvSpPr>
        <p:spPr>
          <a:xfrm>
            <a:off x="4250680" y="6350000"/>
            <a:ext cx="13760154" cy="3039294"/>
          </a:xfrm>
          <a:prstGeom prst="rect">
            <a:avLst/>
          </a:prstGeom>
        </p:spPr>
        <p:txBody>
          <a:bodyPr lIns="0" tIns="0" rIns="0" bIns="0" rtlCol="0" anchor="t">
            <a:spAutoFit/>
          </a:bodyPr>
          <a:lstStyle/>
          <a:p>
            <a:pPr algn="r">
              <a:lnSpc>
                <a:spcPts val="3774"/>
              </a:lnSpc>
            </a:pPr>
            <a:r>
              <a:rPr lang="en-US" sz="3145" b="1" dirty="0">
                <a:solidFill>
                  <a:srgbClr val="808080"/>
                </a:solidFill>
                <a:latin typeface="Trebuchet MS Bold"/>
                <a:ea typeface="Trebuchet MS Bold"/>
                <a:cs typeface="Trebuchet MS Bold"/>
                <a:sym typeface="Trebuchet MS Bold"/>
              </a:rPr>
              <a:t>                                             </a:t>
            </a:r>
          </a:p>
          <a:p>
            <a:pPr algn="r">
              <a:lnSpc>
                <a:spcPts val="3774"/>
              </a:lnSpc>
            </a:pPr>
            <a:endParaRPr lang="en-US" sz="3145" b="1" dirty="0">
              <a:solidFill>
                <a:srgbClr val="808080"/>
              </a:solidFill>
              <a:latin typeface="Trebuchet MS Bold"/>
              <a:ea typeface="Trebuchet MS Bold"/>
              <a:cs typeface="Trebuchet MS Bold"/>
              <a:sym typeface="Trebuchet MS Bold"/>
            </a:endParaRPr>
          </a:p>
          <a:p>
            <a:pPr algn="r">
              <a:lnSpc>
                <a:spcPts val="4134"/>
              </a:lnSpc>
            </a:pPr>
            <a:r>
              <a:rPr lang="en-US" sz="3445" b="1" dirty="0">
                <a:solidFill>
                  <a:srgbClr val="808080"/>
                </a:solidFill>
                <a:latin typeface="Trebuchet MS Bold"/>
                <a:ea typeface="Trebuchet MS Bold"/>
                <a:cs typeface="Trebuchet MS Bold"/>
                <a:sym typeface="Trebuchet MS Bold"/>
              </a:rPr>
              <a:t>                                                                                          </a:t>
            </a:r>
          </a:p>
          <a:p>
            <a:pPr algn="r">
              <a:lnSpc>
                <a:spcPts val="4134"/>
              </a:lnSpc>
            </a:pPr>
            <a:r>
              <a:rPr lang="en-US" sz="3445" b="1" dirty="0" smtClean="0">
                <a:solidFill>
                  <a:schemeClr val="accent2">
                    <a:lumMod val="75000"/>
                  </a:schemeClr>
                </a:solidFill>
                <a:latin typeface="Trebuchet MS Bold"/>
                <a:ea typeface="Trebuchet MS Bold"/>
                <a:cs typeface="Trebuchet MS Bold"/>
                <a:sym typeface="Trebuchet MS Bold"/>
              </a:rPr>
              <a:t>KAMALINEE S</a:t>
            </a:r>
          </a:p>
          <a:p>
            <a:pPr algn="r">
              <a:lnSpc>
                <a:spcPts val="4134"/>
              </a:lnSpc>
            </a:pPr>
            <a:endParaRPr lang="en-US" sz="3445" b="1" dirty="0">
              <a:solidFill>
                <a:schemeClr val="accent2">
                  <a:lumMod val="75000"/>
                </a:schemeClr>
              </a:solidFill>
              <a:latin typeface="Trebuchet MS Bold"/>
              <a:ea typeface="Trebuchet MS Bold"/>
              <a:cs typeface="Trebuchet MS Bold"/>
              <a:sym typeface="Trebuchet MS Bold"/>
            </a:endParaRPr>
          </a:p>
          <a:p>
            <a:pPr algn="r">
              <a:lnSpc>
                <a:spcPts val="3774"/>
              </a:lnSpc>
            </a:pPr>
            <a:r>
              <a:rPr lang="en-US" sz="3145" b="1" dirty="0">
                <a:solidFill>
                  <a:srgbClr val="808080"/>
                </a:solidFill>
                <a:latin typeface="Trebuchet MS Bold"/>
                <a:ea typeface="Trebuchet MS Bold"/>
                <a:cs typeface="Trebuchet MS Bold"/>
                <a:sym typeface="Trebuchet MS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7"/>
            <a:ext cx="135331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Text(</a:t>
            </a:r>
          </a:p>
          <a:p>
            <a:pPr algn="l">
              <a:lnSpc>
                <a:spcPts val="3240"/>
              </a:lnSpc>
            </a:pPr>
            <a:r>
              <a:rPr lang="en-US" sz="2700">
                <a:solidFill>
                  <a:srgbClr val="000000"/>
                </a:solidFill>
                <a:latin typeface="Trebuchet MS"/>
                <a:ea typeface="Trebuchet MS"/>
                <a:cs typeface="Trebuchet MS"/>
                <a:sym typeface="Trebuchet MS"/>
              </a:rPr>
              <a:t>                        text = "\uD83E\uDD2F Mariana Trench \uD83D\uDE30 உலகின் ஆழமான இடத்தில் என்ன இருக்கிறது? | Mr.GK",</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43840" y="36195"/>
            <a:ext cx="13380720" cy="1024890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R.raw.audio_1)</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R.drawable.img_1),</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24790" y="207645"/>
            <a:ext cx="17285970" cy="942975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Text(</a:t>
            </a:r>
          </a:p>
          <a:p>
            <a:pPr algn="l">
              <a:lnSpc>
                <a:spcPts val="3240"/>
              </a:lnSpc>
            </a:pPr>
            <a:r>
              <a:rPr lang="en-US" sz="2700">
                <a:solidFill>
                  <a:srgbClr val="000000"/>
                </a:solidFill>
                <a:latin typeface="Trebuchet MS"/>
                <a:ea typeface="Trebuchet MS"/>
                <a:cs typeface="Trebuchet MS"/>
                <a:sym typeface="Trebuchet MS"/>
              </a:rPr>
              <a:t>                        text = "Worst Nuclear Accidents in History",</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1106805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R.raw.audio_2)</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R.drawable.img_2),</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207645"/>
            <a:ext cx="13533120" cy="1065847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Text(</a:t>
            </a:r>
          </a:p>
          <a:p>
            <a:pPr algn="l">
              <a:lnSpc>
                <a:spcPts val="3240"/>
              </a:lnSpc>
            </a:pPr>
            <a:r>
              <a:rPr lang="en-US" sz="2700">
                <a:solidFill>
                  <a:srgbClr val="000000"/>
                </a:solidFill>
                <a:latin typeface="Trebuchet MS"/>
                <a:ea typeface="Trebuchet MS"/>
                <a:cs typeface="Trebuchet MS"/>
                <a:sym typeface="Trebuchet MS"/>
              </a:rPr>
              <a:t>                        text = "Apple Monopoly \uD83D\uDE08 - இனிமே நாமதான் \uD83D\uDC51\uD83D\uDD25",</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43840" y="188595"/>
            <a:ext cx="133807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R.raw.audio_3)</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R.drawable.img_3),</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Text(</a:t>
            </a:r>
          </a:p>
          <a:p>
            <a:pPr algn="l">
              <a:lnSpc>
                <a:spcPts val="3240"/>
              </a:lnSpc>
            </a:pPr>
            <a:r>
              <a:rPr lang="en-US" sz="2700">
                <a:solidFill>
                  <a:srgbClr val="000000"/>
                </a:solidFill>
                <a:latin typeface="Trebuchet MS"/>
                <a:ea typeface="Trebuchet MS"/>
                <a:cs typeface="Trebuchet MS"/>
                <a:sym typeface="Trebuchet MS"/>
              </a:rPr>
              <a:t>                        text = "Innocence Betrayed \uD83D\uDC94 From Childhood Friends to Recent Heartbreak - The SS Podcast ft. Jayam Ravi",</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R.raw.audio_4)</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R.drawable.img_4),</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81940" y="36195"/>
            <a:ext cx="133426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Text(</a:t>
            </a:r>
          </a:p>
          <a:p>
            <a:pPr algn="l">
              <a:lnSpc>
                <a:spcPts val="3240"/>
              </a:lnSpc>
            </a:pPr>
            <a:r>
              <a:rPr lang="en-US" sz="2700">
                <a:solidFill>
                  <a:srgbClr val="000000"/>
                </a:solidFill>
                <a:latin typeface="Trebuchet MS"/>
                <a:ea typeface="Trebuchet MS"/>
                <a:cs typeface="Trebuchet MS"/>
                <a:sym typeface="Trebuchet MS"/>
              </a:rPr>
              <a:t>                        text = "Business vs Politics \uD83D\uDD25- அண்ணா வரார் வழி விடு \uD83D\uDC3F\uD83C\uDDEA\uD83C\uDDF8",</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R.raw.audio_5)</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R.drawable.img_5),</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107441" y="855345"/>
            <a:ext cx="12712122" cy="923925"/>
          </a:xfrm>
          <a:prstGeom prst="rect">
            <a:avLst/>
          </a:prstGeom>
        </p:spPr>
        <p:txBody>
          <a:bodyPr lIns="0" tIns="0" rIns="0" bIns="0" rtlCol="0" anchor="t">
            <a:spAutoFit/>
          </a:bodyPr>
          <a:lstStyle/>
          <a:p>
            <a:pPr algn="l">
              <a:lnSpc>
                <a:spcPts val="6480"/>
              </a:lnSpc>
            </a:pPr>
            <a:r>
              <a:rPr lang="en-US" sz="5400">
                <a:solidFill>
                  <a:srgbClr val="5FCBEF"/>
                </a:solidFill>
                <a:latin typeface="Times New Roman"/>
                <a:ea typeface="Times New Roman"/>
                <a:cs typeface="Times New Roman"/>
                <a:sym typeface="Times New Roman"/>
              </a:rPr>
              <a:t>                     OBJECTIVES</a:t>
            </a:r>
          </a:p>
        </p:txBody>
      </p:sp>
      <p:sp>
        <p:nvSpPr>
          <p:cNvPr id="21" name="TextBox 21"/>
          <p:cNvSpPr txBox="1"/>
          <p:nvPr/>
        </p:nvSpPr>
        <p:spPr>
          <a:xfrm>
            <a:off x="1348740" y="2122170"/>
            <a:ext cx="15590520" cy="8401050"/>
          </a:xfrm>
          <a:prstGeom prst="rect">
            <a:avLst/>
          </a:prstGeom>
        </p:spPr>
        <p:txBody>
          <a:bodyPr lIns="0" tIns="0" rIns="0" bIns="0" rtlCol="0" anchor="t">
            <a:spAutoFit/>
          </a:bodyPr>
          <a:lstStyle/>
          <a:p>
            <a:pPr algn="l">
              <a:lnSpc>
                <a:spcPts val="3356"/>
              </a:lnSpc>
            </a:pPr>
            <a:r>
              <a:rPr lang="en-US" sz="2797">
                <a:solidFill>
                  <a:srgbClr val="000000"/>
                </a:solidFill>
                <a:latin typeface="Arimo"/>
                <a:ea typeface="Arimo"/>
                <a:cs typeface="Arimo"/>
                <a:sym typeface="Arimo"/>
              </a:rPr>
              <a:t>The primary objective of the Podcast App project is to develop an innovative, user-centric platform that provides seamless access to a wide variety of podcasts while enhancing the listening experience with personalized features and monetization options for creators. This app aims to cater to both casual listeners and serious podcast enthusiasts by offering a feature-rich, intuitive, and engaging environment.</a:t>
            </a:r>
          </a:p>
          <a:p>
            <a:pPr algn="l">
              <a:lnSpc>
                <a:spcPts val="3356"/>
              </a:lnSpc>
            </a:pPr>
            <a:endParaRPr lang="en-US" sz="2797">
              <a:solidFill>
                <a:srgbClr val="000000"/>
              </a:solidFill>
              <a:latin typeface="Arimo"/>
              <a:ea typeface="Arimo"/>
              <a:cs typeface="Arimo"/>
              <a:sym typeface="Arimo"/>
            </a:endParaRPr>
          </a:p>
          <a:p>
            <a:pPr algn="l">
              <a:lnSpc>
                <a:spcPts val="3356"/>
              </a:lnSpc>
            </a:pPr>
            <a:r>
              <a:rPr lang="en-US" sz="2797">
                <a:solidFill>
                  <a:srgbClr val="000000"/>
                </a:solidFill>
                <a:latin typeface="Arimo"/>
                <a:ea typeface="Arimo"/>
                <a:cs typeface="Arimo"/>
                <a:sym typeface="Arimo"/>
              </a:rPr>
              <a:t>1. Provide Easy Access to Diverse Content</a:t>
            </a:r>
          </a:p>
          <a:p>
            <a:pPr marL="603979" lvl="1" indent="-301989" algn="l">
              <a:lnSpc>
                <a:spcPts val="3356"/>
              </a:lnSpc>
              <a:buFont typeface="Arial"/>
              <a:buChar char="•"/>
            </a:pPr>
            <a:r>
              <a:rPr lang="en-US" sz="2797">
                <a:solidFill>
                  <a:srgbClr val="000000"/>
                </a:solidFill>
                <a:latin typeface="Arimo"/>
                <a:ea typeface="Arimo"/>
                <a:cs typeface="Arimo"/>
                <a:sym typeface="Arimo"/>
              </a:rPr>
              <a:t> To offer a vast library of podcasts across multiple genres (e.g., news, comedy, business, education, true crime) with advanced search and discovery tools.</a:t>
            </a:r>
          </a:p>
          <a:p>
            <a:pPr algn="l">
              <a:lnSpc>
                <a:spcPts val="3356"/>
              </a:lnSpc>
            </a:pPr>
            <a:endParaRPr lang="en-US" sz="2797">
              <a:solidFill>
                <a:srgbClr val="000000"/>
              </a:solidFill>
              <a:latin typeface="Arimo"/>
              <a:ea typeface="Arimo"/>
              <a:cs typeface="Arimo"/>
              <a:sym typeface="Arimo"/>
            </a:endParaRPr>
          </a:p>
          <a:p>
            <a:pPr algn="l">
              <a:lnSpc>
                <a:spcPts val="3356"/>
              </a:lnSpc>
            </a:pPr>
            <a:r>
              <a:rPr lang="en-US" sz="2797">
                <a:solidFill>
                  <a:srgbClr val="000000"/>
                </a:solidFill>
                <a:latin typeface="Arimo"/>
                <a:ea typeface="Arimo"/>
                <a:cs typeface="Arimo"/>
                <a:sym typeface="Arimo"/>
              </a:rPr>
              <a:t>2. Enhance User Experience with Personalization</a:t>
            </a:r>
          </a:p>
          <a:p>
            <a:pPr marL="603979" lvl="1" indent="-301989" algn="l">
              <a:lnSpc>
                <a:spcPts val="3356"/>
              </a:lnSpc>
              <a:buFont typeface="Arial"/>
              <a:buChar char="•"/>
            </a:pPr>
            <a:r>
              <a:rPr lang="en-US" sz="2797">
                <a:solidFill>
                  <a:srgbClr val="000000"/>
                </a:solidFill>
                <a:latin typeface="Arimo"/>
                <a:ea typeface="Arimo"/>
                <a:cs typeface="Arimo"/>
                <a:sym typeface="Arimo"/>
              </a:rPr>
              <a:t>To integrate smart algorithms that recommend podcasts based on user preferences, listening history, and trending topics.</a:t>
            </a:r>
          </a:p>
          <a:p>
            <a:pPr algn="l">
              <a:lnSpc>
                <a:spcPts val="3356"/>
              </a:lnSpc>
            </a:pPr>
            <a:endParaRPr lang="en-US" sz="2797">
              <a:solidFill>
                <a:srgbClr val="000000"/>
              </a:solidFill>
              <a:latin typeface="Arimo"/>
              <a:ea typeface="Arimo"/>
              <a:cs typeface="Arimo"/>
              <a:sym typeface="Arimo"/>
            </a:endParaRPr>
          </a:p>
          <a:p>
            <a:pPr algn="l">
              <a:lnSpc>
                <a:spcPts val="3356"/>
              </a:lnSpc>
            </a:pPr>
            <a:r>
              <a:rPr lang="en-US" sz="2797">
                <a:solidFill>
                  <a:srgbClr val="000000"/>
                </a:solidFill>
                <a:latin typeface="Arimo"/>
                <a:ea typeface="Arimo"/>
                <a:cs typeface="Arimo"/>
                <a:sym typeface="Arimo"/>
              </a:rPr>
              <a:t>3. Develop Seamless Playback Features</a:t>
            </a:r>
          </a:p>
          <a:p>
            <a:pPr marL="603979" lvl="1" indent="-301989" algn="l">
              <a:lnSpc>
                <a:spcPts val="3356"/>
              </a:lnSpc>
              <a:buFont typeface="Arial"/>
              <a:buChar char="•"/>
            </a:pPr>
            <a:r>
              <a:rPr lang="en-US" sz="2797">
                <a:solidFill>
                  <a:srgbClr val="000000"/>
                </a:solidFill>
                <a:latin typeface="Arimo"/>
                <a:ea typeface="Arimo"/>
                <a:cs typeface="Arimo"/>
                <a:sym typeface="Arimo"/>
              </a:rPr>
              <a:t>To implement user-friendly controls for podcast playback, including options for variable speed, skip/rewind, offline listening, and bookmarking favorite episodes.</a:t>
            </a: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91440" y="36195"/>
            <a:ext cx="13533120" cy="1024890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Text(</a:t>
            </a:r>
          </a:p>
          <a:p>
            <a:pPr algn="l">
              <a:lnSpc>
                <a:spcPts val="3240"/>
              </a:lnSpc>
            </a:pPr>
            <a:r>
              <a:rPr lang="en-US" sz="2700">
                <a:solidFill>
                  <a:srgbClr val="000000"/>
                </a:solidFill>
                <a:latin typeface="Trebuchet MS"/>
                <a:ea typeface="Trebuchet MS"/>
                <a:cs typeface="Trebuchet MS"/>
                <a:sym typeface="Trebuchet MS"/>
              </a:rPr>
              <a:t>                        text = "இதை பார்க்காதீங்க - Roko's Basilisk ",</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modifier = Modifier.padding(start = 20.dp, end = 20.dp)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Row() {</a:t>
            </a:r>
          </a:p>
          <a:p>
            <a:pPr algn="l">
              <a:lnSpc>
                <a:spcPts val="3240"/>
              </a:lnSpc>
            </a:pPr>
            <a:r>
              <a:rPr lang="en-US" sz="2700">
                <a:solidFill>
                  <a:srgbClr val="000000"/>
                </a:solidFill>
                <a:latin typeface="Trebuchet MS"/>
                <a:ea typeface="Trebuchet MS"/>
                <a:cs typeface="Trebuchet MS"/>
                <a:sym typeface="Trebuchet MS"/>
              </a:rPr>
              <a:t>                       IconButton(onClick = { mp.start()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R.drawable.play),</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IconButton(onClick = { mp.pause() }, modifier = Modifier.size(35.dp)) {</a:t>
            </a:r>
          </a:p>
          <a:p>
            <a:pPr algn="l">
              <a:lnSpc>
                <a:spcPts val="3240"/>
              </a:lnSpc>
            </a:pPr>
            <a:r>
              <a:rPr lang="en-US" sz="2700">
                <a:solidFill>
                  <a:srgbClr val="000000"/>
                </a:solidFill>
                <a:latin typeface="Trebuchet MS"/>
                <a:ea typeface="Trebuchet MS"/>
                <a:cs typeface="Trebuchet MS"/>
                <a:sym typeface="Trebuchet MS"/>
              </a:rPr>
              <a:t>                            Icon(</a:t>
            </a:r>
          </a:p>
          <a:p>
            <a:pPr algn="l">
              <a:lnSpc>
                <a:spcPts val="3240"/>
              </a:lnSpc>
            </a:pPr>
            <a:r>
              <a:rPr lang="en-US" sz="2700">
                <a:solidFill>
                  <a:srgbClr val="000000"/>
                </a:solidFill>
                <a:latin typeface="Trebuchet MS"/>
                <a:ea typeface="Trebuchet MS"/>
                <a:cs typeface="Trebuchet MS"/>
                <a:sym typeface="Trebuchet MS"/>
              </a:rPr>
              <a:t>                                painter = painterResource(id = R.drawable.pause),</a:t>
            </a:r>
          </a:p>
          <a:p>
            <a:pPr algn="l">
              <a:lnSpc>
                <a:spcPts val="3240"/>
              </a:lnSpc>
            </a:pPr>
            <a:r>
              <a:rPr lang="en-US" sz="2700">
                <a:solidFill>
                  <a:srgbClr val="000000"/>
                </a:solidFill>
                <a:latin typeface="Trebuchet MS"/>
                <a:ea typeface="Trebuchet MS"/>
                <a:cs typeface="Trebuchet MS"/>
                <a:sym typeface="Trebuchet MS"/>
              </a:rPr>
              <a:t>                                contentDescription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Freeform 20"/>
          <p:cNvSpPr/>
          <p:nvPr/>
        </p:nvSpPr>
        <p:spPr>
          <a:xfrm>
            <a:off x="6101990" y="1064895"/>
            <a:ext cx="4044990" cy="8914347"/>
          </a:xfrm>
          <a:custGeom>
            <a:avLst/>
            <a:gdLst/>
            <a:ahLst/>
            <a:cxnLst/>
            <a:rect l="l" t="t" r="r" b="b"/>
            <a:pathLst>
              <a:path w="4044990" h="8914347">
                <a:moveTo>
                  <a:pt x="0" y="0"/>
                </a:moveTo>
                <a:lnTo>
                  <a:pt x="4044990" y="0"/>
                </a:lnTo>
                <a:lnTo>
                  <a:pt x="4044990" y="8914347"/>
                </a:lnTo>
                <a:lnTo>
                  <a:pt x="0" y="8914347"/>
                </a:lnTo>
                <a:lnTo>
                  <a:pt x="0" y="0"/>
                </a:lnTo>
                <a:close/>
              </a:path>
            </a:pathLst>
          </a:custGeom>
          <a:blipFill>
            <a:blip r:embed="rId2"/>
            <a:stretch>
              <a:fillRect t="-651" r="-462" b="-651"/>
            </a:stretch>
          </a:blipFill>
        </p:spPr>
      </p:sp>
      <p:sp>
        <p:nvSpPr>
          <p:cNvPr id="21" name="TextBox 21"/>
          <p:cNvSpPr txBox="1"/>
          <p:nvPr/>
        </p:nvSpPr>
        <p:spPr>
          <a:xfrm>
            <a:off x="605790" y="645795"/>
            <a:ext cx="1733988" cy="419100"/>
          </a:xfrm>
          <a:prstGeom prst="rect">
            <a:avLst/>
          </a:prstGeom>
        </p:spPr>
        <p:txBody>
          <a:bodyPr lIns="0" tIns="0" rIns="0" bIns="0" rtlCol="0" anchor="t">
            <a:spAutoFit/>
          </a:bodyPr>
          <a:lstStyle/>
          <a:p>
            <a:pPr algn="l">
              <a:lnSpc>
                <a:spcPts val="3240"/>
              </a:lnSpc>
            </a:pPr>
            <a:r>
              <a:rPr lang="en-US" sz="2700" u="sng">
                <a:solidFill>
                  <a:srgbClr val="000000"/>
                </a:solidFill>
                <a:latin typeface="Trebuchet MS"/>
                <a:ea typeface="Trebuchet MS"/>
                <a:cs typeface="Trebuchet MS"/>
                <a:sym typeface="Trebuchet MS"/>
              </a:rPr>
              <a:t>OUTPUT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Freeform 20"/>
          <p:cNvSpPr/>
          <p:nvPr/>
        </p:nvSpPr>
        <p:spPr>
          <a:xfrm>
            <a:off x="6217047" y="712107"/>
            <a:ext cx="3796505" cy="8850086"/>
          </a:xfrm>
          <a:custGeom>
            <a:avLst/>
            <a:gdLst/>
            <a:ahLst/>
            <a:cxnLst/>
            <a:rect l="l" t="t" r="r" b="b"/>
            <a:pathLst>
              <a:path w="3796505" h="8850086">
                <a:moveTo>
                  <a:pt x="0" y="0"/>
                </a:moveTo>
                <a:lnTo>
                  <a:pt x="3796505" y="0"/>
                </a:lnTo>
                <a:lnTo>
                  <a:pt x="3796505" y="8850086"/>
                </a:lnTo>
                <a:lnTo>
                  <a:pt x="0" y="8850086"/>
                </a:lnTo>
                <a:lnTo>
                  <a:pt x="0" y="0"/>
                </a:lnTo>
                <a:close/>
              </a:path>
            </a:pathLst>
          </a:custGeom>
          <a:blipFill>
            <a:blip r:embed="rId2"/>
            <a:stretch>
              <a:fillRect l="-2450" r="-2450"/>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Freeform 20"/>
          <p:cNvSpPr/>
          <p:nvPr/>
        </p:nvSpPr>
        <p:spPr>
          <a:xfrm>
            <a:off x="7390935" y="889392"/>
            <a:ext cx="2239324" cy="8990817"/>
          </a:xfrm>
          <a:custGeom>
            <a:avLst/>
            <a:gdLst/>
            <a:ahLst/>
            <a:cxnLst/>
            <a:rect l="l" t="t" r="r" b="b"/>
            <a:pathLst>
              <a:path w="2239324" h="8990817">
                <a:moveTo>
                  <a:pt x="0" y="0"/>
                </a:moveTo>
                <a:lnTo>
                  <a:pt x="2239324" y="0"/>
                </a:lnTo>
                <a:lnTo>
                  <a:pt x="2239324" y="8990817"/>
                </a:lnTo>
                <a:lnTo>
                  <a:pt x="0" y="8990817"/>
                </a:lnTo>
                <a:lnTo>
                  <a:pt x="0" y="0"/>
                </a:lnTo>
                <a:close/>
              </a:path>
            </a:pathLst>
          </a:custGeom>
          <a:blipFill>
            <a:blip r:embed="rId2"/>
            <a:stretch>
              <a:fillRect t="-5951" r="-761" b="-7479"/>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pic>
        <p:nvPicPr>
          <p:cNvPr id="22" name="Naan Mudhalvan">
            <a:hlinkClick r:id="" action="ppaction://media"/>
            <a:extLst>
              <a:ext uri="{FF2B5EF4-FFF2-40B4-BE49-F238E27FC236}">
                <a16:creationId xmlns:a16="http://schemas.microsoft.com/office/drawing/2014/main" xmlns="" id="{20643BF2-2BEA-472B-BD0B-DBB0A438E2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71450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66"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107441" y="855345"/>
            <a:ext cx="12712122" cy="1994535"/>
          </a:xfrm>
          <a:prstGeom prst="rect">
            <a:avLst/>
          </a:prstGeom>
        </p:spPr>
        <p:txBody>
          <a:bodyPr lIns="0" tIns="0" rIns="0" bIns="0" rtlCol="0" anchor="t">
            <a:spAutoFit/>
          </a:bodyPr>
          <a:lstStyle/>
          <a:p>
            <a:pPr algn="l">
              <a:lnSpc>
                <a:spcPts val="6480"/>
              </a:lnSpc>
            </a:pPr>
            <a:r>
              <a:rPr lang="en-US" sz="5400">
                <a:solidFill>
                  <a:srgbClr val="5FCBEF"/>
                </a:solidFill>
                <a:latin typeface="Times New Roman"/>
                <a:ea typeface="Times New Roman"/>
                <a:cs typeface="Times New Roman"/>
                <a:sym typeface="Times New Roman"/>
              </a:rPr>
              <a:t>                      DESCRIPTION</a:t>
            </a:r>
          </a:p>
        </p:txBody>
      </p:sp>
      <p:sp>
        <p:nvSpPr>
          <p:cNvPr id="21" name="TextBox 21"/>
          <p:cNvSpPr txBox="1"/>
          <p:nvPr/>
        </p:nvSpPr>
        <p:spPr>
          <a:xfrm>
            <a:off x="1329848" y="2107581"/>
            <a:ext cx="15590520" cy="9810750"/>
          </a:xfrm>
          <a:prstGeom prst="rect">
            <a:avLst/>
          </a:prstGeom>
        </p:spPr>
        <p:txBody>
          <a:bodyPr lIns="0" tIns="0" rIns="0" bIns="0" rtlCol="0" anchor="t">
            <a:spAutoFit/>
          </a:bodyPr>
          <a:lstStyle/>
          <a:p>
            <a:pPr marL="603979" lvl="1" indent="-301989" algn="l">
              <a:lnSpc>
                <a:spcPts val="3356"/>
              </a:lnSpc>
              <a:buFont typeface="Arial"/>
              <a:buChar char="•"/>
            </a:pPr>
            <a:r>
              <a:rPr lang="en-US" sz="2797">
                <a:solidFill>
                  <a:srgbClr val="000000"/>
                </a:solidFill>
                <a:latin typeface="Arimo"/>
                <a:ea typeface="Arimo"/>
                <a:cs typeface="Arimo"/>
                <a:sym typeface="Arimo"/>
              </a:rPr>
              <a:t>What is Podcast Plus?</a:t>
            </a:r>
          </a:p>
          <a:p>
            <a:pPr marL="1207957" lvl="2" indent="-402652" algn="l">
              <a:lnSpc>
                <a:spcPts val="3356"/>
              </a:lnSpc>
              <a:buFont typeface="Arial"/>
              <a:buChar char="⚬"/>
            </a:pPr>
            <a:r>
              <a:rPr lang="en-US" sz="2797">
                <a:solidFill>
                  <a:srgbClr val="000000"/>
                </a:solidFill>
                <a:latin typeface="Arimo"/>
                <a:ea typeface="Arimo"/>
                <a:cs typeface="Arimo"/>
                <a:sym typeface="Arimo"/>
              </a:rPr>
              <a:t>Podcast Plus is an advanced podcast app designed to provide users with a premium, feature-rich podcast experience.</a:t>
            </a:r>
          </a:p>
          <a:p>
            <a:pPr marL="1207957" lvl="2" indent="-402652" algn="l">
              <a:lnSpc>
                <a:spcPts val="3356"/>
              </a:lnSpc>
              <a:buFont typeface="Arial"/>
              <a:buChar char="⚬"/>
            </a:pPr>
            <a:r>
              <a:rPr lang="en-US" sz="2797">
                <a:solidFill>
                  <a:srgbClr val="000000"/>
                </a:solidFill>
                <a:latin typeface="Arimo"/>
                <a:ea typeface="Arimo"/>
                <a:cs typeface="Arimo"/>
                <a:sym typeface="Arimo"/>
              </a:rPr>
              <a:t>Combines features like ad-free listening, exclusive content, personalized recommendations, and advanced playback controls, all in one app.</a:t>
            </a:r>
          </a:p>
          <a:p>
            <a:pPr marL="603979" lvl="1" indent="-301989" algn="l">
              <a:lnSpc>
                <a:spcPts val="3356"/>
              </a:lnSpc>
              <a:buFont typeface="Arial"/>
              <a:buChar char="•"/>
            </a:pPr>
            <a:r>
              <a:rPr lang="en-US" sz="2797">
                <a:solidFill>
                  <a:srgbClr val="000000"/>
                </a:solidFill>
                <a:latin typeface="Arimo"/>
                <a:ea typeface="Arimo"/>
                <a:cs typeface="Arimo"/>
                <a:sym typeface="Arimo"/>
              </a:rPr>
              <a:t>The Need for Podcast Plus</a:t>
            </a:r>
          </a:p>
          <a:p>
            <a:pPr marL="1207957" lvl="2" indent="-402652" algn="l">
              <a:lnSpc>
                <a:spcPts val="3356"/>
              </a:lnSpc>
              <a:buFont typeface="Arial"/>
              <a:buChar char="⚬"/>
            </a:pPr>
            <a:r>
              <a:rPr lang="en-US" sz="2797">
                <a:solidFill>
                  <a:srgbClr val="000000"/>
                </a:solidFill>
                <a:latin typeface="Arimo"/>
                <a:ea typeface="Arimo"/>
                <a:cs typeface="Arimo"/>
                <a:sym typeface="Arimo"/>
              </a:rPr>
              <a:t>Growing demand for more control over podcast consumption.</a:t>
            </a:r>
          </a:p>
          <a:p>
            <a:pPr marL="1207957" lvl="2" indent="-402652" algn="l">
              <a:lnSpc>
                <a:spcPts val="3356"/>
              </a:lnSpc>
              <a:buFont typeface="Arial"/>
              <a:buChar char="⚬"/>
            </a:pPr>
            <a:r>
              <a:rPr lang="en-US" sz="2797">
                <a:solidFill>
                  <a:srgbClr val="000000"/>
                </a:solidFill>
                <a:latin typeface="Arimo"/>
                <a:ea typeface="Arimo"/>
                <a:cs typeface="Arimo"/>
                <a:sym typeface="Arimo"/>
              </a:rPr>
              <a:t>Users want a more immersive, personalized, and premium experience.</a:t>
            </a:r>
          </a:p>
          <a:p>
            <a:pPr marL="603979" lvl="1" indent="-301989" algn="l">
              <a:lnSpc>
                <a:spcPts val="3356"/>
              </a:lnSpc>
              <a:buFont typeface="Arial"/>
              <a:buChar char="•"/>
            </a:pPr>
            <a:r>
              <a:rPr lang="en-US" sz="2797">
                <a:solidFill>
                  <a:srgbClr val="000000"/>
                </a:solidFill>
                <a:latin typeface="Arimo"/>
                <a:ea typeface="Arimo"/>
                <a:cs typeface="Arimo"/>
                <a:sym typeface="Arimo"/>
              </a:rPr>
              <a:t>Ad-Free Experience</a:t>
            </a:r>
          </a:p>
          <a:p>
            <a:pPr marL="1207957" lvl="2" indent="-402652" algn="l">
              <a:lnSpc>
                <a:spcPts val="3356"/>
              </a:lnSpc>
              <a:buFont typeface="Arial"/>
              <a:buChar char="⚬"/>
            </a:pPr>
            <a:r>
              <a:rPr lang="en-US" sz="2797">
                <a:solidFill>
                  <a:srgbClr val="000000"/>
                </a:solidFill>
                <a:latin typeface="Arimo"/>
                <a:ea typeface="Arimo"/>
                <a:cs typeface="Arimo"/>
                <a:sym typeface="Arimo"/>
              </a:rPr>
              <a:t>Enjoy uninterrupted listening with no ads between episodes.</a:t>
            </a:r>
          </a:p>
          <a:p>
            <a:pPr marL="603979" lvl="1" indent="-301989" algn="l">
              <a:lnSpc>
                <a:spcPts val="3356"/>
              </a:lnSpc>
              <a:buFont typeface="Arial"/>
              <a:buChar char="•"/>
            </a:pPr>
            <a:r>
              <a:rPr lang="en-US" sz="2797">
                <a:solidFill>
                  <a:srgbClr val="000000"/>
                </a:solidFill>
                <a:latin typeface="Arimo"/>
                <a:ea typeface="Arimo"/>
                <a:cs typeface="Arimo"/>
                <a:sym typeface="Arimo"/>
              </a:rPr>
              <a:t>Exclusive Content</a:t>
            </a:r>
          </a:p>
          <a:p>
            <a:pPr marL="1207957" lvl="2" indent="-402652" algn="l">
              <a:lnSpc>
                <a:spcPts val="3356"/>
              </a:lnSpc>
              <a:buFont typeface="Arial"/>
              <a:buChar char="⚬"/>
            </a:pPr>
            <a:r>
              <a:rPr lang="en-US" sz="2797">
                <a:solidFill>
                  <a:srgbClr val="000000"/>
                </a:solidFill>
                <a:latin typeface="Arimo"/>
                <a:ea typeface="Arimo"/>
                <a:cs typeface="Arimo"/>
                <a:sym typeface="Arimo"/>
              </a:rPr>
              <a:t>Access to premium episodes, special series, and early releases from top creators.</a:t>
            </a:r>
          </a:p>
          <a:p>
            <a:pPr marL="603979" lvl="1" indent="-301989" algn="l">
              <a:lnSpc>
                <a:spcPts val="3356"/>
              </a:lnSpc>
              <a:buFont typeface="Arial"/>
              <a:buChar char="•"/>
            </a:pPr>
            <a:r>
              <a:rPr lang="en-US" sz="2797">
                <a:solidFill>
                  <a:srgbClr val="000000"/>
                </a:solidFill>
                <a:latin typeface="Arimo"/>
                <a:ea typeface="Arimo"/>
                <a:cs typeface="Arimo"/>
                <a:sym typeface="Arimo"/>
              </a:rPr>
              <a:t>Offline Listening</a:t>
            </a:r>
          </a:p>
          <a:p>
            <a:pPr marL="1207957" lvl="2" indent="-402652" algn="l">
              <a:lnSpc>
                <a:spcPts val="3356"/>
              </a:lnSpc>
              <a:buFont typeface="Arial"/>
              <a:buChar char="⚬"/>
            </a:pPr>
            <a:r>
              <a:rPr lang="en-US" sz="2797">
                <a:solidFill>
                  <a:srgbClr val="000000"/>
                </a:solidFill>
                <a:latin typeface="Arimo"/>
                <a:ea typeface="Arimo"/>
                <a:cs typeface="Arimo"/>
                <a:sym typeface="Arimo"/>
              </a:rPr>
              <a:t>Download episodes for offline access, perfect for road trips, flights, or areas with limited connectivity.</a:t>
            </a:r>
          </a:p>
          <a:p>
            <a:pPr marL="603979" lvl="1" indent="-301989" algn="l">
              <a:lnSpc>
                <a:spcPts val="3356"/>
              </a:lnSpc>
              <a:buFont typeface="Arial"/>
              <a:buChar char="•"/>
            </a:pPr>
            <a:r>
              <a:rPr lang="en-US" sz="2797">
                <a:solidFill>
                  <a:srgbClr val="000000"/>
                </a:solidFill>
                <a:latin typeface="Arimo"/>
                <a:ea typeface="Arimo"/>
                <a:cs typeface="Arimo"/>
                <a:sym typeface="Arimo"/>
              </a:rPr>
              <a:t>Advanced Playback Controls</a:t>
            </a:r>
          </a:p>
          <a:p>
            <a:pPr marL="1207957" lvl="2" indent="-402652" algn="l">
              <a:lnSpc>
                <a:spcPts val="3356"/>
              </a:lnSpc>
              <a:buFont typeface="Arial"/>
              <a:buChar char="⚬"/>
            </a:pPr>
            <a:r>
              <a:rPr lang="en-US" sz="2797">
                <a:solidFill>
                  <a:srgbClr val="000000"/>
                </a:solidFill>
                <a:latin typeface="Arimo"/>
                <a:ea typeface="Arimo"/>
                <a:cs typeface="Arimo"/>
                <a:sym typeface="Arimo"/>
              </a:rPr>
              <a:t>Adjust speed, skip silence, set a sleep timer, and enjoy seamless transitions between episodes.</a:t>
            </a:r>
          </a:p>
          <a:p>
            <a:pPr algn="l">
              <a:lnSpc>
                <a:spcPts val="4559"/>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a:p>
            <a:pPr algn="l">
              <a:lnSpc>
                <a:spcPts val="3356"/>
              </a:lnSpc>
            </a:pPr>
            <a:endParaRPr lang="en-US" sz="2797">
              <a:solidFill>
                <a:srgbClr val="000000"/>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107441" y="855345"/>
            <a:ext cx="12712122" cy="923925"/>
          </a:xfrm>
          <a:prstGeom prst="rect">
            <a:avLst/>
          </a:prstGeom>
        </p:spPr>
        <p:txBody>
          <a:bodyPr lIns="0" tIns="0" rIns="0" bIns="0" rtlCol="0" anchor="t">
            <a:spAutoFit/>
          </a:bodyPr>
          <a:lstStyle/>
          <a:p>
            <a:pPr algn="l">
              <a:lnSpc>
                <a:spcPts val="6480"/>
              </a:lnSpc>
            </a:pPr>
            <a:r>
              <a:rPr lang="en-US" sz="5400">
                <a:solidFill>
                  <a:srgbClr val="5FCBEF"/>
                </a:solidFill>
                <a:latin typeface="Times New Roman"/>
                <a:ea typeface="Times New Roman"/>
                <a:cs typeface="Times New Roman"/>
                <a:sym typeface="Times New Roman"/>
              </a:rPr>
              <a:t>                      FUNCTIONALITIES</a:t>
            </a:r>
          </a:p>
        </p:txBody>
      </p:sp>
      <p:sp>
        <p:nvSpPr>
          <p:cNvPr id="21" name="TextBox 21"/>
          <p:cNvSpPr txBox="1"/>
          <p:nvPr/>
        </p:nvSpPr>
        <p:spPr>
          <a:xfrm>
            <a:off x="1348740" y="2131695"/>
            <a:ext cx="15590520" cy="9382125"/>
          </a:xfrm>
          <a:prstGeom prst="rect">
            <a:avLst/>
          </a:prstGeom>
        </p:spPr>
        <p:txBody>
          <a:bodyPr lIns="0" tIns="0" rIns="0" bIns="0" rtlCol="0" anchor="t">
            <a:spAutoFit/>
          </a:bodyPr>
          <a:lstStyle/>
          <a:p>
            <a:pPr algn="l">
              <a:lnSpc>
                <a:spcPts val="3476"/>
              </a:lnSpc>
            </a:pPr>
            <a:r>
              <a:rPr lang="en-US" sz="2897">
                <a:solidFill>
                  <a:srgbClr val="000000"/>
                </a:solidFill>
                <a:latin typeface="Arimo"/>
                <a:ea typeface="Arimo"/>
                <a:cs typeface="Arimo"/>
                <a:sym typeface="Arimo"/>
              </a:rPr>
              <a:t>The Podcast App is designed to provide a seamless, personalized, and engaging podcast experience for users while offering monetization and growth opportunities for creators. Below are the key functionalities that will ensure the app meets user needs and stands out in the competitive podcast space:</a:t>
            </a:r>
          </a:p>
          <a:p>
            <a:pPr algn="l">
              <a:lnSpc>
                <a:spcPts val="3476"/>
              </a:lnSpc>
            </a:pPr>
            <a:endParaRPr lang="en-US" sz="2897">
              <a:solidFill>
                <a:srgbClr val="000000"/>
              </a:solidFill>
              <a:latin typeface="Arimo"/>
              <a:ea typeface="Arimo"/>
              <a:cs typeface="Arimo"/>
              <a:sym typeface="Arimo"/>
            </a:endParaRPr>
          </a:p>
          <a:p>
            <a:pPr marL="625568" lvl="1" indent="-312784" algn="l">
              <a:lnSpc>
                <a:spcPts val="3476"/>
              </a:lnSpc>
              <a:buFont typeface="Arial"/>
              <a:buChar char="•"/>
            </a:pPr>
            <a:r>
              <a:rPr lang="en-US" sz="2897">
                <a:solidFill>
                  <a:srgbClr val="000000"/>
                </a:solidFill>
                <a:latin typeface="Arimo"/>
                <a:ea typeface="Arimo"/>
                <a:cs typeface="Arimo"/>
                <a:sym typeface="Arimo"/>
              </a:rPr>
              <a:t>Subscription &amp; Follow Feature</a:t>
            </a:r>
          </a:p>
          <a:p>
            <a:pPr marL="1251136" lvl="2" indent="-417045" algn="l">
              <a:lnSpc>
                <a:spcPts val="3476"/>
              </a:lnSpc>
              <a:buFont typeface="Arial"/>
              <a:buChar char="⚬"/>
            </a:pPr>
            <a:r>
              <a:rPr lang="en-US" sz="2897">
                <a:solidFill>
                  <a:srgbClr val="000000"/>
                </a:solidFill>
                <a:latin typeface="Arimo"/>
                <a:ea typeface="Arimo"/>
                <a:cs typeface="Arimo"/>
                <a:sym typeface="Arimo"/>
              </a:rPr>
              <a:t>Podcast Subscriptions: Users can subscribe to their favorite podcasts, ensuring they receive automatic updates when new episodes are released.</a:t>
            </a:r>
          </a:p>
          <a:p>
            <a:pPr marL="1251136" lvl="2" indent="-417045" algn="l">
              <a:lnSpc>
                <a:spcPts val="3476"/>
              </a:lnSpc>
              <a:buFont typeface="Arial"/>
              <a:buChar char="⚬"/>
            </a:pPr>
            <a:r>
              <a:rPr lang="en-US" sz="2897">
                <a:solidFill>
                  <a:srgbClr val="000000"/>
                </a:solidFill>
                <a:latin typeface="Arimo"/>
                <a:ea typeface="Arimo"/>
                <a:cs typeface="Arimo"/>
                <a:sym typeface="Arimo"/>
              </a:rPr>
              <a:t>Notifications: Push notifications alert users to new episodes, exclusive content, or live events.</a:t>
            </a:r>
          </a:p>
          <a:p>
            <a:pPr marL="1251136" lvl="2" indent="-417045" algn="l">
              <a:lnSpc>
                <a:spcPts val="3476"/>
              </a:lnSpc>
              <a:buFont typeface="Arial"/>
              <a:buChar char="⚬"/>
            </a:pPr>
            <a:endParaRPr lang="en-US" sz="2897">
              <a:solidFill>
                <a:srgbClr val="000000"/>
              </a:solidFill>
              <a:latin typeface="Arimo"/>
              <a:ea typeface="Arimo"/>
              <a:cs typeface="Arimo"/>
              <a:sym typeface="Arimo"/>
            </a:endParaRPr>
          </a:p>
          <a:p>
            <a:pPr marL="625568" lvl="1" indent="-312784" algn="l">
              <a:lnSpc>
                <a:spcPts val="3476"/>
              </a:lnSpc>
              <a:buFont typeface="Arial"/>
              <a:buChar char="•"/>
            </a:pPr>
            <a:r>
              <a:rPr lang="en-US" sz="2897">
                <a:solidFill>
                  <a:srgbClr val="000000"/>
                </a:solidFill>
                <a:latin typeface="Arimo"/>
                <a:ea typeface="Arimo"/>
                <a:cs typeface="Arimo"/>
                <a:sym typeface="Arimo"/>
              </a:rPr>
              <a:t>Playback Controls &amp; Customization</a:t>
            </a:r>
          </a:p>
          <a:p>
            <a:pPr marL="1251136" lvl="2" indent="-417045" algn="l">
              <a:lnSpc>
                <a:spcPts val="3476"/>
              </a:lnSpc>
              <a:buFont typeface="Arial"/>
              <a:buChar char="⚬"/>
            </a:pPr>
            <a:r>
              <a:rPr lang="en-US" sz="2897">
                <a:solidFill>
                  <a:srgbClr val="000000"/>
                </a:solidFill>
                <a:latin typeface="Arimo"/>
                <a:ea typeface="Arimo"/>
                <a:cs typeface="Arimo"/>
                <a:sym typeface="Arimo"/>
              </a:rPr>
              <a:t>Playback Speed Control: Users can adjust playback speed (e.g., 1.0x, 1.5x, 2.0x) based on preference.</a:t>
            </a:r>
          </a:p>
          <a:p>
            <a:pPr marL="1251136" lvl="2" indent="-417045" algn="l">
              <a:lnSpc>
                <a:spcPts val="3476"/>
              </a:lnSpc>
              <a:buFont typeface="Arial"/>
              <a:buChar char="⚬"/>
            </a:pPr>
            <a:r>
              <a:rPr lang="en-US" sz="2897">
                <a:solidFill>
                  <a:srgbClr val="000000"/>
                </a:solidFill>
                <a:latin typeface="Arimo"/>
                <a:ea typeface="Arimo"/>
                <a:cs typeface="Arimo"/>
                <a:sym typeface="Arimo"/>
              </a:rPr>
              <a:t>Skip/Replay Controls: Users can skip forward or rewind a set number of seconds to navigate to key moments in an episode.</a:t>
            </a:r>
          </a:p>
          <a:p>
            <a:pPr algn="l">
              <a:lnSpc>
                <a:spcPts val="3476"/>
              </a:lnSpc>
            </a:pPr>
            <a:endParaRPr lang="en-US" sz="2897">
              <a:solidFill>
                <a:srgbClr val="000000"/>
              </a:solidFill>
              <a:latin typeface="Arimo"/>
              <a:ea typeface="Arimo"/>
              <a:cs typeface="Arimo"/>
              <a:sym typeface="Arimo"/>
            </a:endParaRPr>
          </a:p>
          <a:p>
            <a:pPr algn="l">
              <a:lnSpc>
                <a:spcPts val="4196"/>
              </a:lnSpc>
            </a:pPr>
            <a:endParaRPr lang="en-US" sz="2897">
              <a:solidFill>
                <a:srgbClr val="000000"/>
              </a:solidFill>
              <a:latin typeface="Arimo"/>
              <a:ea typeface="Arimo"/>
              <a:cs typeface="Arimo"/>
              <a:sym typeface="Arimo"/>
            </a:endParaRPr>
          </a:p>
          <a:p>
            <a:pPr algn="l">
              <a:lnSpc>
                <a:spcPts val="3716"/>
              </a:lnSpc>
            </a:pPr>
            <a:endParaRPr lang="en-US" sz="2897">
              <a:solidFill>
                <a:srgbClr val="000000"/>
              </a:solidFill>
              <a:latin typeface="Arimo"/>
              <a:ea typeface="Arimo"/>
              <a:cs typeface="Arimo"/>
              <a:sym typeface="Arimo"/>
            </a:endParaRPr>
          </a:p>
          <a:p>
            <a:pPr algn="l">
              <a:lnSpc>
                <a:spcPts val="3716"/>
              </a:lnSpc>
            </a:pPr>
            <a:endParaRPr lang="en-US" sz="2897">
              <a:solidFill>
                <a:srgbClr val="000000"/>
              </a:solidFill>
              <a:latin typeface="Arimo"/>
              <a:ea typeface="Arimo"/>
              <a:cs typeface="Arimo"/>
              <a:sym typeface="Arimo"/>
            </a:endParaRPr>
          </a:p>
          <a:p>
            <a:pPr algn="l">
              <a:lnSpc>
                <a:spcPts val="3716"/>
              </a:lnSpc>
            </a:pPr>
            <a:endParaRPr lang="en-US" sz="2897">
              <a:solidFill>
                <a:srgbClr val="000000"/>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693041" y="104775"/>
            <a:ext cx="12712122" cy="1743075"/>
          </a:xfrm>
          <a:prstGeom prst="rect">
            <a:avLst/>
          </a:prstGeom>
        </p:spPr>
        <p:txBody>
          <a:bodyPr lIns="0" tIns="0" rIns="0" bIns="0" rtlCol="0" anchor="t">
            <a:spAutoFit/>
          </a:bodyPr>
          <a:lstStyle/>
          <a:p>
            <a:pPr algn="l">
              <a:lnSpc>
                <a:spcPts val="6480"/>
              </a:lnSpc>
            </a:pPr>
            <a:r>
              <a:rPr lang="en-US" sz="5400">
                <a:solidFill>
                  <a:srgbClr val="5FCBEF"/>
                </a:solidFill>
                <a:latin typeface="Times New Roman"/>
                <a:ea typeface="Times New Roman"/>
                <a:cs typeface="Times New Roman"/>
                <a:sym typeface="Times New Roman"/>
              </a:rPr>
              <a:t>                      ADDITIONAL</a:t>
            </a:r>
          </a:p>
          <a:p>
            <a:pPr algn="l">
              <a:lnSpc>
                <a:spcPts val="6480"/>
              </a:lnSpc>
            </a:pPr>
            <a:r>
              <a:rPr lang="en-US" sz="5400">
                <a:solidFill>
                  <a:srgbClr val="5FCBEF"/>
                </a:solidFill>
                <a:latin typeface="Times New Roman"/>
                <a:ea typeface="Times New Roman"/>
                <a:cs typeface="Times New Roman"/>
                <a:sym typeface="Times New Roman"/>
              </a:rPr>
              <a:t>                   REQUIREMENTS</a:t>
            </a:r>
          </a:p>
        </p:txBody>
      </p:sp>
      <p:sp>
        <p:nvSpPr>
          <p:cNvPr id="21" name="TextBox 21"/>
          <p:cNvSpPr txBox="1"/>
          <p:nvPr/>
        </p:nvSpPr>
        <p:spPr>
          <a:xfrm>
            <a:off x="1348740" y="2131695"/>
            <a:ext cx="15590520" cy="11725275"/>
          </a:xfrm>
          <a:prstGeom prst="rect">
            <a:avLst/>
          </a:prstGeom>
        </p:spPr>
        <p:txBody>
          <a:bodyPr lIns="0" tIns="0" rIns="0" bIns="0" rtlCol="0" anchor="t">
            <a:spAutoFit/>
          </a:bodyPr>
          <a:lstStyle/>
          <a:p>
            <a:pPr algn="l">
              <a:lnSpc>
                <a:spcPts val="3596"/>
              </a:lnSpc>
            </a:pPr>
            <a:r>
              <a:rPr lang="en-US" sz="2997">
                <a:solidFill>
                  <a:srgbClr val="000000"/>
                </a:solidFill>
                <a:latin typeface="Arimo"/>
                <a:ea typeface="Arimo"/>
                <a:cs typeface="Arimo"/>
                <a:sym typeface="Arimo"/>
              </a:rPr>
              <a:t>1. Performance &amp; Scalability Requirements</a:t>
            </a:r>
          </a:p>
          <a:p>
            <a:pPr marL="647158" lvl="1" indent="-323579" algn="l">
              <a:lnSpc>
                <a:spcPts val="3596"/>
              </a:lnSpc>
              <a:buFont typeface="Arial"/>
              <a:buChar char="•"/>
            </a:pPr>
            <a:r>
              <a:rPr lang="en-US" sz="2997">
                <a:solidFill>
                  <a:srgbClr val="000000"/>
                </a:solidFill>
                <a:latin typeface="Arimo"/>
                <a:ea typeface="Arimo"/>
                <a:cs typeface="Arimo"/>
                <a:sym typeface="Arimo"/>
              </a:rPr>
              <a:t>High Availability &amp; Reliability:</a:t>
            </a:r>
          </a:p>
          <a:p>
            <a:pPr marL="647158" lvl="1" indent="-323579" algn="l">
              <a:lnSpc>
                <a:spcPts val="3596"/>
              </a:lnSpc>
              <a:buFont typeface="Arial"/>
              <a:buChar char="•"/>
            </a:pPr>
            <a:r>
              <a:rPr lang="en-US" sz="2997">
                <a:solidFill>
                  <a:srgbClr val="000000"/>
                </a:solidFill>
                <a:latin typeface="Arimo"/>
                <a:ea typeface="Arimo"/>
                <a:cs typeface="Arimo"/>
                <a:sym typeface="Arimo"/>
              </a:rPr>
              <a:t>Implement redundant systems and backups to prevent service interruptions.</a:t>
            </a:r>
          </a:p>
          <a:p>
            <a:pPr algn="l">
              <a:lnSpc>
                <a:spcPts val="3596"/>
              </a:lnSpc>
            </a:pPr>
            <a:endParaRPr lang="en-US" sz="2997">
              <a:solidFill>
                <a:srgbClr val="000000"/>
              </a:solidFill>
              <a:latin typeface="Arimo"/>
              <a:ea typeface="Arimo"/>
              <a:cs typeface="Arimo"/>
              <a:sym typeface="Arimo"/>
            </a:endParaRPr>
          </a:p>
          <a:p>
            <a:pPr algn="l">
              <a:lnSpc>
                <a:spcPts val="3596"/>
              </a:lnSpc>
            </a:pPr>
            <a:r>
              <a:rPr lang="en-US" sz="2997">
                <a:solidFill>
                  <a:srgbClr val="000000"/>
                </a:solidFill>
                <a:latin typeface="Arimo"/>
                <a:ea typeface="Arimo"/>
                <a:cs typeface="Arimo"/>
                <a:sym typeface="Arimo"/>
              </a:rPr>
              <a:t>2. Security &amp; Data Privacy</a:t>
            </a:r>
          </a:p>
          <a:p>
            <a:pPr marL="647158" lvl="1" indent="-323579" algn="l">
              <a:lnSpc>
                <a:spcPts val="3596"/>
              </a:lnSpc>
              <a:buFont typeface="Arial"/>
              <a:buChar char="•"/>
            </a:pPr>
            <a:r>
              <a:rPr lang="en-US" sz="2997">
                <a:solidFill>
                  <a:srgbClr val="000000"/>
                </a:solidFill>
                <a:latin typeface="Arimo"/>
                <a:ea typeface="Arimo"/>
                <a:cs typeface="Arimo"/>
                <a:sym typeface="Arimo"/>
              </a:rPr>
              <a:t>User Data Protection:</a:t>
            </a:r>
          </a:p>
          <a:p>
            <a:pPr marL="647158" lvl="1" indent="-323579" algn="l">
              <a:lnSpc>
                <a:spcPts val="3596"/>
              </a:lnSpc>
              <a:buFont typeface="Arial"/>
              <a:buChar char="•"/>
            </a:pPr>
            <a:r>
              <a:rPr lang="en-US" sz="2997">
                <a:solidFill>
                  <a:srgbClr val="000000"/>
                </a:solidFill>
                <a:latin typeface="Arimo"/>
                <a:ea typeface="Arimo"/>
                <a:cs typeface="Arimo"/>
                <a:sym typeface="Arimo"/>
              </a:rPr>
              <a:t>Implement data encryption (SSL/TLS) both at rest and in transit to protect sensitive user data.</a:t>
            </a:r>
          </a:p>
          <a:p>
            <a:pPr marL="647158" lvl="1" indent="-323579" algn="l">
              <a:lnSpc>
                <a:spcPts val="3596"/>
              </a:lnSpc>
              <a:buFont typeface="Arial"/>
              <a:buChar char="•"/>
            </a:pPr>
            <a:endParaRPr lang="en-US" sz="2997">
              <a:solidFill>
                <a:srgbClr val="000000"/>
              </a:solidFill>
              <a:latin typeface="Arimo"/>
              <a:ea typeface="Arimo"/>
              <a:cs typeface="Arimo"/>
              <a:sym typeface="Arimo"/>
            </a:endParaRPr>
          </a:p>
          <a:p>
            <a:pPr algn="l">
              <a:lnSpc>
                <a:spcPts val="3596"/>
              </a:lnSpc>
            </a:pPr>
            <a:r>
              <a:rPr lang="en-US" sz="2997">
                <a:solidFill>
                  <a:srgbClr val="000000"/>
                </a:solidFill>
                <a:latin typeface="Arimo"/>
                <a:ea typeface="Arimo"/>
                <a:cs typeface="Arimo"/>
                <a:sym typeface="Arimo"/>
              </a:rPr>
              <a:t>3.Payment Security:</a:t>
            </a:r>
          </a:p>
          <a:p>
            <a:pPr marL="647158" lvl="1" indent="-323579" algn="l">
              <a:lnSpc>
                <a:spcPts val="3596"/>
              </a:lnSpc>
              <a:buFont typeface="Arial"/>
              <a:buChar char="•"/>
            </a:pPr>
            <a:r>
              <a:rPr lang="en-US" sz="2997">
                <a:solidFill>
                  <a:srgbClr val="000000"/>
                </a:solidFill>
                <a:latin typeface="Arimo"/>
                <a:ea typeface="Arimo"/>
                <a:cs typeface="Arimo"/>
                <a:sym typeface="Arimo"/>
              </a:rPr>
              <a:t>Integrate secure payment gateways (e.g., Stripe, PayPal) for in-app purchases, subscriptions, and donations to protect financial transactions.</a:t>
            </a:r>
          </a:p>
          <a:p>
            <a:pPr algn="l">
              <a:lnSpc>
                <a:spcPts val="3596"/>
              </a:lnSpc>
            </a:pPr>
            <a:endParaRPr lang="en-US" sz="2997">
              <a:solidFill>
                <a:srgbClr val="000000"/>
              </a:solidFill>
              <a:latin typeface="Arimo"/>
              <a:ea typeface="Arimo"/>
              <a:cs typeface="Arimo"/>
              <a:sym typeface="Arimo"/>
            </a:endParaRPr>
          </a:p>
          <a:p>
            <a:pPr algn="l">
              <a:lnSpc>
                <a:spcPts val="3596"/>
              </a:lnSpc>
            </a:pPr>
            <a:r>
              <a:rPr lang="en-US" sz="2997">
                <a:solidFill>
                  <a:srgbClr val="000000"/>
                </a:solidFill>
                <a:latin typeface="Arimo"/>
                <a:ea typeface="Arimo"/>
                <a:cs typeface="Arimo"/>
                <a:sym typeface="Arimo"/>
              </a:rPr>
              <a:t>4. Advanced Audio Features:</a:t>
            </a:r>
          </a:p>
          <a:p>
            <a:pPr marL="647158" lvl="1" indent="-323579" algn="l">
              <a:lnSpc>
                <a:spcPts val="3596"/>
              </a:lnSpc>
              <a:buFont typeface="Arial"/>
              <a:buChar char="•"/>
            </a:pPr>
            <a:r>
              <a:rPr lang="en-US" sz="2997">
                <a:solidFill>
                  <a:srgbClr val="000000"/>
                </a:solidFill>
                <a:latin typeface="Arimo"/>
                <a:ea typeface="Arimo"/>
                <a:cs typeface="Arimo"/>
                <a:sym typeface="Arimo"/>
              </a:rPr>
              <a:t>Provide automatic or manual transcriptions of podcasts for accessibility and SEO purposes.</a:t>
            </a:r>
          </a:p>
          <a:p>
            <a:pPr marL="647158" lvl="1" indent="-323579" algn="l">
              <a:lnSpc>
                <a:spcPts val="3596"/>
              </a:lnSpc>
              <a:buFont typeface="Arial"/>
              <a:buChar char="•"/>
            </a:pPr>
            <a:r>
              <a:rPr lang="en-US" sz="2997">
                <a:solidFill>
                  <a:srgbClr val="000000"/>
                </a:solidFill>
                <a:latin typeface="Arimo"/>
                <a:ea typeface="Arimo"/>
                <a:cs typeface="Arimo"/>
                <a:sym typeface="Arimo"/>
              </a:rPr>
              <a:t>Include closed captioning or subtitles for video podcasts.</a:t>
            </a: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596"/>
              </a:lnSpc>
            </a:pPr>
            <a:endParaRPr lang="en-US" sz="2997">
              <a:solidFill>
                <a:srgbClr val="000000"/>
              </a:solidFill>
              <a:latin typeface="Arimo"/>
              <a:ea typeface="Arimo"/>
              <a:cs typeface="Arimo"/>
              <a:sym typeface="Arimo"/>
            </a:endParaRPr>
          </a:p>
          <a:p>
            <a:pPr algn="l">
              <a:lnSpc>
                <a:spcPts val="3836"/>
              </a:lnSpc>
            </a:pPr>
            <a:endParaRPr lang="en-US" sz="2997">
              <a:solidFill>
                <a:srgbClr val="000000"/>
              </a:solidFill>
              <a:latin typeface="Arimo"/>
              <a:ea typeface="Arimo"/>
              <a:cs typeface="Arimo"/>
              <a:sym typeface="Arimo"/>
            </a:endParaRPr>
          </a:p>
          <a:p>
            <a:pPr algn="l">
              <a:lnSpc>
                <a:spcPts val="3836"/>
              </a:lnSpc>
            </a:pPr>
            <a:endParaRPr lang="en-US" sz="2997">
              <a:solidFill>
                <a:srgbClr val="000000"/>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358140" y="179070"/>
            <a:ext cx="4282345" cy="677258"/>
          </a:xfrm>
          <a:prstGeom prst="rect">
            <a:avLst/>
          </a:prstGeom>
        </p:spPr>
        <p:txBody>
          <a:bodyPr lIns="0" tIns="0" rIns="0" bIns="0" rtlCol="0" anchor="t">
            <a:spAutoFit/>
          </a:bodyPr>
          <a:lstStyle/>
          <a:p>
            <a:pPr algn="l">
              <a:lnSpc>
                <a:spcPts val="4320"/>
              </a:lnSpc>
            </a:pPr>
            <a:r>
              <a:rPr lang="en-US" sz="3600" u="sng">
                <a:solidFill>
                  <a:srgbClr val="000000"/>
                </a:solidFill>
                <a:latin typeface="Times New Roman"/>
                <a:ea typeface="Times New Roman"/>
                <a:cs typeface="Times New Roman"/>
                <a:sym typeface="Times New Roman"/>
              </a:rPr>
              <a:t>Main Activity.java:</a:t>
            </a:r>
          </a:p>
        </p:txBody>
      </p:sp>
      <p:sp>
        <p:nvSpPr>
          <p:cNvPr id="21" name="TextBox 21"/>
          <p:cNvSpPr txBox="1"/>
          <p:nvPr/>
        </p:nvSpPr>
        <p:spPr>
          <a:xfrm>
            <a:off x="782954" y="869156"/>
            <a:ext cx="13266420" cy="942975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package com.example.podcastplayer</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import android.content.Context</a:t>
            </a:r>
          </a:p>
          <a:p>
            <a:pPr algn="l">
              <a:lnSpc>
                <a:spcPts val="3240"/>
              </a:lnSpc>
            </a:pPr>
            <a:r>
              <a:rPr lang="en-US" sz="2700">
                <a:solidFill>
                  <a:srgbClr val="000000"/>
                </a:solidFill>
                <a:latin typeface="Trebuchet MS"/>
                <a:ea typeface="Trebuchet MS"/>
                <a:cs typeface="Trebuchet MS"/>
                <a:sym typeface="Trebuchet MS"/>
              </a:rPr>
              <a:t>import android.media.MediaPlayer</a:t>
            </a:r>
          </a:p>
          <a:p>
            <a:pPr algn="l">
              <a:lnSpc>
                <a:spcPts val="3240"/>
              </a:lnSpc>
            </a:pPr>
            <a:r>
              <a:rPr lang="en-US" sz="2700">
                <a:solidFill>
                  <a:srgbClr val="000000"/>
                </a:solidFill>
                <a:latin typeface="Trebuchet MS"/>
                <a:ea typeface="Trebuchet MS"/>
                <a:cs typeface="Trebuchet MS"/>
                <a:sym typeface="Trebuchet MS"/>
              </a:rPr>
              <a:t>import android.os.Bundle</a:t>
            </a:r>
          </a:p>
          <a:p>
            <a:pPr algn="l">
              <a:lnSpc>
                <a:spcPts val="3240"/>
              </a:lnSpc>
            </a:pPr>
            <a:r>
              <a:rPr lang="en-US" sz="2700">
                <a:solidFill>
                  <a:srgbClr val="000000"/>
                </a:solidFill>
                <a:latin typeface="Trebuchet MS"/>
                <a:ea typeface="Trebuchet MS"/>
                <a:cs typeface="Trebuchet MS"/>
                <a:sym typeface="Trebuchet MS"/>
              </a:rPr>
              <a:t>import androidx.activity.ComponentActivity</a:t>
            </a:r>
          </a:p>
          <a:p>
            <a:pPr algn="l">
              <a:lnSpc>
                <a:spcPts val="3240"/>
              </a:lnSpc>
            </a:pPr>
            <a:r>
              <a:rPr lang="en-US" sz="2700">
                <a:solidFill>
                  <a:srgbClr val="000000"/>
                </a:solidFill>
                <a:latin typeface="Trebuchet MS"/>
                <a:ea typeface="Trebuchet MS"/>
                <a:cs typeface="Trebuchet MS"/>
                <a:sym typeface="Trebuchet MS"/>
              </a:rPr>
              <a:t>import androidx.activity.compose.setContent</a:t>
            </a:r>
          </a:p>
          <a:p>
            <a:pPr algn="l">
              <a:lnSpc>
                <a:spcPts val="3240"/>
              </a:lnSpc>
            </a:pPr>
            <a:r>
              <a:rPr lang="en-US" sz="2700">
                <a:solidFill>
                  <a:srgbClr val="000000"/>
                </a:solidFill>
                <a:latin typeface="Trebuchet MS"/>
                <a:ea typeface="Trebuchet MS"/>
                <a:cs typeface="Trebuchet MS"/>
                <a:sym typeface="Trebuchet MS"/>
              </a:rPr>
              <a:t>import androidx.compose.foundation.BorderStroke</a:t>
            </a:r>
          </a:p>
          <a:p>
            <a:pPr algn="l">
              <a:lnSpc>
                <a:spcPts val="3240"/>
              </a:lnSpc>
            </a:pPr>
            <a:r>
              <a:rPr lang="en-US" sz="2700">
                <a:solidFill>
                  <a:srgbClr val="000000"/>
                </a:solidFill>
                <a:latin typeface="Trebuchet MS"/>
                <a:ea typeface="Trebuchet MS"/>
                <a:cs typeface="Trebuchet MS"/>
                <a:sym typeface="Trebuchet MS"/>
              </a:rPr>
              <a:t>import androidx.compose.foundation.Image</a:t>
            </a:r>
          </a:p>
          <a:p>
            <a:pPr algn="l">
              <a:lnSpc>
                <a:spcPts val="3240"/>
              </a:lnSpc>
            </a:pPr>
            <a:r>
              <a:rPr lang="en-US" sz="2700">
                <a:solidFill>
                  <a:srgbClr val="000000"/>
                </a:solidFill>
                <a:latin typeface="Trebuchet MS"/>
                <a:ea typeface="Trebuchet MS"/>
                <a:cs typeface="Trebuchet MS"/>
                <a:sym typeface="Trebuchet MS"/>
              </a:rPr>
              <a:t>import androidx.compose.foundation.layout.*</a:t>
            </a:r>
          </a:p>
          <a:p>
            <a:pPr algn="l">
              <a:lnSpc>
                <a:spcPts val="3240"/>
              </a:lnSpc>
            </a:pPr>
            <a:r>
              <a:rPr lang="en-US" sz="2700">
                <a:solidFill>
                  <a:srgbClr val="000000"/>
                </a:solidFill>
                <a:latin typeface="Trebuchet MS"/>
                <a:ea typeface="Trebuchet MS"/>
                <a:cs typeface="Trebuchet MS"/>
                <a:sym typeface="Trebuchet MS"/>
              </a:rPr>
              <a:t>import androidx.compose.foundation.rememberScrollState</a:t>
            </a:r>
          </a:p>
          <a:p>
            <a:pPr algn="l">
              <a:lnSpc>
                <a:spcPts val="3240"/>
              </a:lnSpc>
            </a:pPr>
            <a:r>
              <a:rPr lang="en-US" sz="2700">
                <a:solidFill>
                  <a:srgbClr val="000000"/>
                </a:solidFill>
                <a:latin typeface="Trebuchet MS"/>
                <a:ea typeface="Trebuchet MS"/>
                <a:cs typeface="Trebuchet MS"/>
                <a:sym typeface="Trebuchet MS"/>
              </a:rPr>
              <a:t>import androidx.compose.foundation.verticalScroll</a:t>
            </a:r>
          </a:p>
          <a:p>
            <a:pPr algn="l">
              <a:lnSpc>
                <a:spcPts val="3240"/>
              </a:lnSpc>
            </a:pPr>
            <a:r>
              <a:rPr lang="en-US" sz="2700">
                <a:solidFill>
                  <a:srgbClr val="000000"/>
                </a:solidFill>
                <a:latin typeface="Trebuchet MS"/>
                <a:ea typeface="Trebuchet MS"/>
                <a:cs typeface="Trebuchet MS"/>
                <a:sym typeface="Trebuchet MS"/>
              </a:rPr>
              <a:t>import androidx.compose.material.*</a:t>
            </a:r>
          </a:p>
          <a:p>
            <a:pPr algn="l">
              <a:lnSpc>
                <a:spcPts val="3240"/>
              </a:lnSpc>
            </a:pPr>
            <a:r>
              <a:rPr lang="en-US" sz="2700">
                <a:solidFill>
                  <a:srgbClr val="000000"/>
                </a:solidFill>
                <a:latin typeface="Trebuchet MS"/>
                <a:ea typeface="Trebuchet MS"/>
                <a:cs typeface="Trebuchet MS"/>
                <a:sym typeface="Trebuchet MS"/>
              </a:rPr>
              <a:t>import androidx.compose.runtime.*</a:t>
            </a:r>
          </a:p>
          <a:p>
            <a:pPr algn="l">
              <a:lnSpc>
                <a:spcPts val="3240"/>
              </a:lnSpc>
            </a:pPr>
            <a:r>
              <a:rPr lang="en-US" sz="2700">
                <a:solidFill>
                  <a:srgbClr val="000000"/>
                </a:solidFill>
                <a:latin typeface="Trebuchet MS"/>
                <a:ea typeface="Trebuchet MS"/>
                <a:cs typeface="Trebuchet MS"/>
                <a:sym typeface="Trebuchet MS"/>
              </a:rPr>
              <a:t>import androidx.compose.ui.Alignment</a:t>
            </a:r>
          </a:p>
          <a:p>
            <a:pPr algn="l">
              <a:lnSpc>
                <a:spcPts val="3240"/>
              </a:lnSpc>
            </a:pPr>
            <a:r>
              <a:rPr lang="en-US" sz="2700">
                <a:solidFill>
                  <a:srgbClr val="000000"/>
                </a:solidFill>
                <a:latin typeface="Trebuchet MS"/>
                <a:ea typeface="Trebuchet MS"/>
                <a:cs typeface="Trebuchet MS"/>
                <a:sym typeface="Trebuchet MS"/>
              </a:rPr>
              <a:t>import androidx.compose.ui.Modifier</a:t>
            </a:r>
          </a:p>
          <a:p>
            <a:pPr algn="l">
              <a:lnSpc>
                <a:spcPts val="3240"/>
              </a:lnSpc>
            </a:pPr>
            <a:r>
              <a:rPr lang="en-US" sz="2700">
                <a:solidFill>
                  <a:srgbClr val="000000"/>
                </a:solidFill>
                <a:latin typeface="Trebuchet MS"/>
                <a:ea typeface="Trebuchet MS"/>
                <a:cs typeface="Trebuchet MS"/>
                <a:sym typeface="Trebuchet MS"/>
              </a:rPr>
              <a:t>import androidx.compose.ui.graphics.Color</a:t>
            </a:r>
          </a:p>
          <a:p>
            <a:pPr algn="l">
              <a:lnSpc>
                <a:spcPts val="3240"/>
              </a:lnSpc>
            </a:pPr>
            <a:r>
              <a:rPr lang="en-US" sz="2700">
                <a:solidFill>
                  <a:srgbClr val="000000"/>
                </a:solidFill>
                <a:latin typeface="Trebuchet MS"/>
                <a:ea typeface="Trebuchet MS"/>
                <a:cs typeface="Trebuchet MS"/>
                <a:sym typeface="Trebuchet MS"/>
              </a:rPr>
              <a:t>import androidx.compose.ui.res.painterResource</a:t>
            </a:r>
          </a:p>
          <a:p>
            <a:pPr algn="l">
              <a:lnSpc>
                <a:spcPts val="3240"/>
              </a:lnSpc>
            </a:pPr>
            <a:r>
              <a:rPr lang="en-US" sz="2700">
                <a:solidFill>
                  <a:srgbClr val="000000"/>
                </a:solidFill>
                <a:latin typeface="Trebuchet MS"/>
                <a:ea typeface="Trebuchet MS"/>
                <a:cs typeface="Trebuchet MS"/>
                <a:sym typeface="Trebuchet MS"/>
              </a:rPr>
              <a:t>import androidx.compose.ui.text.font.FontWeight</a:t>
            </a:r>
          </a:p>
          <a:p>
            <a:pPr algn="l">
              <a:lnSpc>
                <a:spcPts val="3240"/>
              </a:lnSpc>
            </a:pPr>
            <a:r>
              <a:rPr lang="en-US" sz="2700">
                <a:solidFill>
                  <a:srgbClr val="000000"/>
                </a:solidFill>
                <a:latin typeface="Trebuchet MS"/>
                <a:ea typeface="Trebuchet MS"/>
                <a:cs typeface="Trebuchet MS"/>
                <a:sym typeface="Trebuchet MS"/>
              </a:rPr>
              <a:t>import androidx.compose.ui.text.style.TextAlign</a:t>
            </a:r>
          </a:p>
          <a:p>
            <a:pPr algn="l">
              <a:lnSpc>
                <a:spcPts val="3240"/>
              </a:lnSpc>
            </a:pPr>
            <a:r>
              <a:rPr lang="en-US" sz="2700">
                <a:solidFill>
                  <a:srgbClr val="000000"/>
                </a:solidFill>
                <a:latin typeface="Trebuchet MS"/>
                <a:ea typeface="Trebuchet MS"/>
                <a:cs typeface="Trebuchet MS"/>
                <a:sym typeface="Trebuchet MS"/>
              </a:rPr>
              <a:t>import androidx.compose.ui.unit.dp</a:t>
            </a:r>
          </a:p>
          <a:p>
            <a:pPr algn="l">
              <a:lnSpc>
                <a:spcPts val="3240"/>
              </a:lnSpc>
            </a:pPr>
            <a:r>
              <a:rPr lang="en-US" sz="2700">
                <a:solidFill>
                  <a:srgbClr val="000000"/>
                </a:solidFill>
                <a:latin typeface="Trebuchet MS"/>
                <a:ea typeface="Trebuchet MS"/>
                <a:cs typeface="Trebuchet MS"/>
                <a:sym typeface="Trebuchet MS"/>
              </a:rPr>
              <a:t>import androidx.compose.ui.unit.em</a:t>
            </a: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300990" y="36197"/>
            <a:ext cx="13323570" cy="10248900"/>
          </a:xfrm>
          <a:prstGeom prst="rect">
            <a:avLst/>
          </a:prstGeom>
        </p:spPr>
        <p:txBody>
          <a:bodyPr lIns="0" tIns="0" rIns="0" bIns="0" rtlCol="0" anchor="t">
            <a:spAutoFit/>
          </a:bodyPr>
          <a:lstStyle/>
          <a:p>
            <a:pPr algn="l">
              <a:lnSpc>
                <a:spcPts val="3240"/>
              </a:lnSpc>
            </a:pPr>
            <a:endParaRPr/>
          </a:p>
          <a:p>
            <a:pPr algn="l">
              <a:lnSpc>
                <a:spcPts val="3240"/>
              </a:lnSpc>
            </a:pPr>
            <a:r>
              <a:rPr lang="en-US" sz="2700">
                <a:solidFill>
                  <a:srgbClr val="000000"/>
                </a:solidFill>
                <a:latin typeface="Trebuchet MS"/>
                <a:ea typeface="Trebuchet MS"/>
                <a:cs typeface="Trebuchet MS"/>
                <a:sym typeface="Trebuchet MS"/>
              </a:rPr>
              <a:t>import androidx.compose.ui.unit.sp</a:t>
            </a:r>
          </a:p>
          <a:p>
            <a:pPr algn="l">
              <a:lnSpc>
                <a:spcPts val="3240"/>
              </a:lnSpc>
            </a:pPr>
            <a:r>
              <a:rPr lang="en-US" sz="2700">
                <a:solidFill>
                  <a:srgbClr val="000000"/>
                </a:solidFill>
                <a:latin typeface="Trebuchet MS"/>
                <a:ea typeface="Trebuchet MS"/>
                <a:cs typeface="Trebuchet MS"/>
                <a:sym typeface="Trebuchet MS"/>
              </a:rPr>
              <a:t>import com.example.podcastplayer.ui.theme.PodcastPlayerTheme</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class MainActivity : ComponentActivity() {</a:t>
            </a:r>
          </a:p>
          <a:p>
            <a:pPr algn="l">
              <a:lnSpc>
                <a:spcPts val="3240"/>
              </a:lnSpc>
            </a:pPr>
            <a:r>
              <a:rPr lang="en-US" sz="2700">
                <a:solidFill>
                  <a:srgbClr val="000000"/>
                </a:solidFill>
                <a:latin typeface="Trebuchet MS"/>
                <a:ea typeface="Trebuchet MS"/>
                <a:cs typeface="Trebuchet MS"/>
                <a:sym typeface="Trebuchet MS"/>
              </a:rPr>
              <a:t>    override fun onCreate(savedInstanceState: Bundle?) {</a:t>
            </a:r>
          </a:p>
          <a:p>
            <a:pPr algn="l">
              <a:lnSpc>
                <a:spcPts val="3240"/>
              </a:lnSpc>
            </a:pPr>
            <a:r>
              <a:rPr lang="en-US" sz="2700">
                <a:solidFill>
                  <a:srgbClr val="000000"/>
                </a:solidFill>
                <a:latin typeface="Trebuchet MS"/>
                <a:ea typeface="Trebuchet MS"/>
                <a:cs typeface="Trebuchet MS"/>
                <a:sym typeface="Trebuchet MS"/>
              </a:rPr>
              <a:t>        super.onCreate(savedInstanceState)</a:t>
            </a:r>
          </a:p>
          <a:p>
            <a:pPr algn="l">
              <a:lnSpc>
                <a:spcPts val="3240"/>
              </a:lnSpc>
            </a:pPr>
            <a:r>
              <a:rPr lang="en-US" sz="2700">
                <a:solidFill>
                  <a:srgbClr val="000000"/>
                </a:solidFill>
                <a:latin typeface="Trebuchet MS"/>
                <a:ea typeface="Trebuchet MS"/>
                <a:cs typeface="Trebuchet MS"/>
                <a:sym typeface="Trebuchet MS"/>
              </a:rPr>
              <a:t>            setContent {</a:t>
            </a:r>
          </a:p>
          <a:p>
            <a:pPr algn="l">
              <a:lnSpc>
                <a:spcPts val="3240"/>
              </a:lnSpc>
            </a:pPr>
            <a:r>
              <a:rPr lang="en-US" sz="2700">
                <a:solidFill>
                  <a:srgbClr val="000000"/>
                </a:solidFill>
                <a:latin typeface="Trebuchet MS"/>
                <a:ea typeface="Trebuchet MS"/>
                <a:cs typeface="Trebuchet MS"/>
                <a:sym typeface="Trebuchet MS"/>
              </a:rPr>
              <a:t>                PodcastPlayerTheme {</a:t>
            </a:r>
          </a:p>
          <a:p>
            <a:pPr algn="l">
              <a:lnSpc>
                <a:spcPts val="3240"/>
              </a:lnSpc>
            </a:pPr>
            <a:r>
              <a:rPr lang="en-US" sz="2700">
                <a:solidFill>
                  <a:srgbClr val="000000"/>
                </a:solidFill>
                <a:latin typeface="Trebuchet MS"/>
                <a:ea typeface="Trebuchet MS"/>
                <a:cs typeface="Trebuchet MS"/>
                <a:sym typeface="Trebuchet MS"/>
              </a:rPr>
              <a:t>                    // A surface container using the 'background' color from the theme</a:t>
            </a:r>
          </a:p>
          <a:p>
            <a:pPr algn="l">
              <a:lnSpc>
                <a:spcPts val="3240"/>
              </a:lnSpc>
            </a:pPr>
            <a:r>
              <a:rPr lang="en-US" sz="2700">
                <a:solidFill>
                  <a:srgbClr val="000000"/>
                </a:solidFill>
                <a:latin typeface="Trebuchet MS"/>
                <a:ea typeface="Trebuchet MS"/>
                <a:cs typeface="Trebuchet MS"/>
                <a:sym typeface="Trebuchet MS"/>
              </a:rPr>
              <a:t>                    Surface(</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color = MaterialTheme.colors.background</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r>
              <a:rPr lang="en-US" sz="2700">
                <a:solidFill>
                  <a:srgbClr val="000000"/>
                </a:solidFill>
                <a:latin typeface="Trebuchet MS"/>
                <a:ea typeface="Trebuchet MS"/>
                <a:cs typeface="Trebuchet MS"/>
                <a:sym typeface="Trebuchet MS"/>
              </a:rPr>
              <a:t>                        playAudio(this)</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81940" y="264795"/>
            <a:ext cx="13342620" cy="9429750"/>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@Composable</a:t>
            </a:r>
          </a:p>
          <a:p>
            <a:pPr algn="l">
              <a:lnSpc>
                <a:spcPts val="3240"/>
              </a:lnSpc>
            </a:pPr>
            <a:r>
              <a:rPr lang="en-US" sz="2700">
                <a:solidFill>
                  <a:srgbClr val="000000"/>
                </a:solidFill>
                <a:latin typeface="Trebuchet MS"/>
                <a:ea typeface="Trebuchet MS"/>
                <a:cs typeface="Trebuchet MS"/>
                <a:sym typeface="Trebuchet MS"/>
              </a:rPr>
              <a:t>fun playAudio(context: Context)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Column(modifier = Modifier.fillMaxSize())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Column(horizontalAlignment = Alignment.CenterHorizontally, verticalArrangement = Arrangement.Center) {</a:t>
            </a:r>
          </a:p>
          <a:p>
            <a:pPr algn="l">
              <a:lnSpc>
                <a:spcPts val="3240"/>
              </a:lnSpc>
            </a:pPr>
            <a:r>
              <a:rPr lang="en-US" sz="2700">
                <a:solidFill>
                  <a:srgbClr val="000000"/>
                </a:solidFill>
                <a:latin typeface="Trebuchet MS"/>
                <a:ea typeface="Trebuchet MS"/>
                <a:cs typeface="Trebuchet MS"/>
                <a:sym typeface="Trebuchet MS"/>
              </a:rPr>
              <a:t>            Text(text = "PODCAST",</a:t>
            </a:r>
          </a:p>
          <a:p>
            <a:pPr algn="l">
              <a:lnSpc>
                <a:spcPts val="3240"/>
              </a:lnSpc>
            </a:pPr>
            <a:r>
              <a:rPr lang="en-US" sz="2700">
                <a:solidFill>
                  <a:srgbClr val="000000"/>
                </a:solidFill>
                <a:latin typeface="Trebuchet MS"/>
                <a:ea typeface="Trebuchet MS"/>
                <a:cs typeface="Trebuchet MS"/>
                <a:sym typeface="Trebuchet MS"/>
              </a:rPr>
              <a:t>                modifier = Modifier.fillMaxWidth(),</a:t>
            </a:r>
          </a:p>
          <a:p>
            <a:pPr algn="l">
              <a:lnSpc>
                <a:spcPts val="3240"/>
              </a:lnSpc>
            </a:pPr>
            <a:r>
              <a:rPr lang="en-US" sz="2700">
                <a:solidFill>
                  <a:srgbClr val="000000"/>
                </a:solidFill>
                <a:latin typeface="Trebuchet MS"/>
                <a:ea typeface="Trebuchet MS"/>
                <a:cs typeface="Trebuchet MS"/>
                <a:sym typeface="Trebuchet MS"/>
              </a:rPr>
              <a:t>                textAlign = TextAlign.Center,</a:t>
            </a:r>
          </a:p>
          <a:p>
            <a:pPr algn="l">
              <a:lnSpc>
                <a:spcPts val="3240"/>
              </a:lnSpc>
            </a:pPr>
            <a:r>
              <a:rPr lang="en-US" sz="2700">
                <a:solidFill>
                  <a:srgbClr val="000000"/>
                </a:solidFill>
                <a:latin typeface="Trebuchet MS"/>
                <a:ea typeface="Trebuchet MS"/>
                <a:cs typeface="Trebuchet MS"/>
                <a:sym typeface="Trebuchet MS"/>
              </a:rPr>
              <a:t>                color = Color(0xFF6a3ef9),</a:t>
            </a:r>
          </a:p>
          <a:p>
            <a:pPr algn="l">
              <a:lnSpc>
                <a:spcPts val="3240"/>
              </a:lnSpc>
            </a:pPr>
            <a:r>
              <a:rPr lang="en-US" sz="2700">
                <a:solidFill>
                  <a:srgbClr val="000000"/>
                </a:solidFill>
                <a:latin typeface="Trebuchet MS"/>
                <a:ea typeface="Trebuchet MS"/>
                <a:cs typeface="Trebuchet MS"/>
                <a:sym typeface="Trebuchet MS"/>
              </a:rPr>
              <a:t>                fontWeight = FontWeight.Bold,</a:t>
            </a:r>
          </a:p>
          <a:p>
            <a:pPr algn="l">
              <a:lnSpc>
                <a:spcPts val="3240"/>
              </a:lnSpc>
            </a:pPr>
            <a:r>
              <a:rPr lang="en-US" sz="2700">
                <a:solidFill>
                  <a:srgbClr val="000000"/>
                </a:solidFill>
                <a:latin typeface="Trebuchet MS"/>
                <a:ea typeface="Trebuchet MS"/>
                <a:cs typeface="Trebuchet MS"/>
                <a:sym typeface="Trebuchet MS"/>
              </a:rPr>
              <a:t>                fontSize = 36.sp,</a:t>
            </a:r>
          </a:p>
          <a:p>
            <a:pPr algn="l">
              <a:lnSpc>
                <a:spcPts val="3240"/>
              </a:lnSpc>
            </a:pPr>
            <a:r>
              <a:rPr lang="en-US" sz="2700">
                <a:solidFill>
                  <a:srgbClr val="000000"/>
                </a:solidFill>
                <a:latin typeface="Trebuchet MS"/>
                <a:ea typeface="Trebuchet MS"/>
                <a:cs typeface="Trebuchet MS"/>
                <a:sym typeface="Trebuchet MS"/>
              </a:rPr>
              <a:t>                style = MaterialTheme.typography.h1,</a:t>
            </a:r>
          </a:p>
          <a:p>
            <a:pPr algn="l">
              <a:lnSpc>
                <a:spcPts val="3240"/>
              </a:lnSpc>
            </a:pPr>
            <a:r>
              <a:rPr lang="en-US" sz="2700">
                <a:solidFill>
                  <a:srgbClr val="000000"/>
                </a:solidFill>
                <a:latin typeface="Trebuchet MS"/>
                <a:ea typeface="Trebuchet MS"/>
                <a:cs typeface="Trebuchet MS"/>
                <a:sym typeface="Trebuchet MS"/>
              </a:rPr>
              <a:t>                letterSpacing = 0.1.em</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Column(modifier = Modifier</a:t>
            </a:r>
          </a:p>
          <a:p>
            <a:pPr algn="l">
              <a:lnSpc>
                <a:spcPts val="3240"/>
              </a:lnSpc>
            </a:pPr>
            <a:r>
              <a:rPr lang="en-US" sz="2700">
                <a:solidFill>
                  <a:srgbClr val="000000"/>
                </a:solidFill>
                <a:latin typeface="Trebuchet MS"/>
                <a:ea typeface="Trebuchet MS"/>
                <a:cs typeface="Trebuchet MS"/>
                <a:sym typeface="Trebuchet MS"/>
              </a:rPr>
              <a:t>            .fillMaxSize()</a:t>
            </a:r>
          </a:p>
          <a:p>
            <a:pPr algn="l">
              <a:lnSpc>
                <a:spcPts val="3240"/>
              </a:lnSpc>
            </a:pPr>
            <a:r>
              <a:rPr lang="en-US" sz="2700">
                <a:solidFill>
                  <a:srgbClr val="000000"/>
                </a:solidFill>
                <a:latin typeface="Trebuchet MS"/>
                <a:ea typeface="Trebuchet MS"/>
                <a:cs typeface="Trebuchet MS"/>
                <a:sym typeface="Trebuchet MS"/>
              </a:rPr>
              <a:t>            .verticalScroll(rememberScrollState())) {</a:t>
            </a:r>
          </a:p>
          <a:p>
            <a:pPr algn="l">
              <a:lnSpc>
                <a:spcPts val="3240"/>
              </a:lnSpc>
            </a:pPr>
            <a:endParaRPr lang="en-US" sz="2700">
              <a:solidFill>
                <a:srgbClr val="000000"/>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43840" y="36195"/>
            <a:ext cx="13380720" cy="9839325"/>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 Card(</a:t>
            </a:r>
          </a:p>
          <a:p>
            <a:pPr algn="l">
              <a:lnSpc>
                <a:spcPts val="3240"/>
              </a:lnSpc>
            </a:pPr>
            <a:r>
              <a:rPr lang="en-US" sz="2700">
                <a:solidFill>
                  <a:srgbClr val="000000"/>
                </a:solidFill>
                <a:latin typeface="Trebuchet MS"/>
                <a:ea typeface="Trebuchet MS"/>
                <a:cs typeface="Trebuchet MS"/>
                <a:sym typeface="Trebuchet MS"/>
              </a:rPr>
              <a:t>                elevation = 12.dp,</a:t>
            </a:r>
          </a:p>
          <a:p>
            <a:pPr algn="l">
              <a:lnSpc>
                <a:spcPts val="3240"/>
              </a:lnSpc>
            </a:pPr>
            <a:r>
              <a:rPr lang="en-US" sz="2700">
                <a:solidFill>
                  <a:srgbClr val="000000"/>
                </a:solidFill>
                <a:latin typeface="Trebuchet MS"/>
                <a:ea typeface="Trebuchet MS"/>
                <a:cs typeface="Trebuchet MS"/>
                <a:sym typeface="Trebuchet MS"/>
              </a:rPr>
              <a:t>                border = BorderStroke(1.dp, Color.Magenta),</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.padding(16.dp)</a:t>
            </a:r>
          </a:p>
          <a:p>
            <a:pPr algn="l">
              <a:lnSpc>
                <a:spcPts val="3240"/>
              </a:lnSpc>
            </a:pPr>
            <a:r>
              <a:rPr lang="en-US" sz="2700">
                <a:solidFill>
                  <a:srgbClr val="000000"/>
                </a:solidFill>
                <a:latin typeface="Trebuchet MS"/>
                <a:ea typeface="Trebuchet MS"/>
                <a:cs typeface="Trebuchet MS"/>
                <a:sym typeface="Trebuchet MS"/>
              </a:rPr>
              <a:t>                    .fillMaxWidth()</a:t>
            </a:r>
          </a:p>
          <a:p>
            <a:pPr algn="l">
              <a:lnSpc>
                <a:spcPts val="3240"/>
              </a:lnSpc>
            </a:pPr>
            <a:r>
              <a:rPr lang="en-US" sz="2700">
                <a:solidFill>
                  <a:srgbClr val="000000"/>
                </a:solidFill>
                <a:latin typeface="Trebuchet MS"/>
                <a:ea typeface="Trebuchet MS"/>
                <a:cs typeface="Trebuchet MS"/>
                <a:sym typeface="Trebuchet MS"/>
              </a:rPr>
              <a:t>                    .height(250.dp)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val mp: MediaPlayer = MediaPlayer.create(context, R.raw.audio)</a:t>
            </a:r>
          </a:p>
          <a:p>
            <a:pPr algn="l">
              <a:lnSpc>
                <a:spcPts val="3240"/>
              </a:lnSpc>
            </a:pPr>
            <a:endParaRPr lang="en-US" sz="2700">
              <a:solidFill>
                <a:srgbClr val="000000"/>
              </a:solidFill>
              <a:latin typeface="Trebuchet MS"/>
              <a:ea typeface="Trebuchet MS"/>
              <a:cs typeface="Trebuchet MS"/>
              <a:sym typeface="Trebuchet MS"/>
            </a:endParaRPr>
          </a:p>
          <a:p>
            <a:pPr algn="l">
              <a:lnSpc>
                <a:spcPts val="3240"/>
              </a:lnSpc>
            </a:pPr>
            <a:r>
              <a:rPr lang="en-US" sz="2700">
                <a:solidFill>
                  <a:srgbClr val="000000"/>
                </a:solidFill>
                <a:latin typeface="Trebuchet MS"/>
                <a:ea typeface="Trebuchet MS"/>
                <a:cs typeface="Trebuchet MS"/>
                <a:sym typeface="Trebuchet MS"/>
              </a:rPr>
              <a:t>                Column(</a:t>
            </a:r>
          </a:p>
          <a:p>
            <a:pPr algn="l">
              <a:lnSpc>
                <a:spcPts val="3240"/>
              </a:lnSpc>
            </a:pPr>
            <a:r>
              <a:rPr lang="en-US" sz="2700">
                <a:solidFill>
                  <a:srgbClr val="000000"/>
                </a:solidFill>
                <a:latin typeface="Trebuchet MS"/>
                <a:ea typeface="Trebuchet MS"/>
                <a:cs typeface="Trebuchet MS"/>
                <a:sym typeface="Trebuchet MS"/>
              </a:rPr>
              <a:t>                    modifier = Modifier.fillMaxSize(),</a:t>
            </a:r>
          </a:p>
          <a:p>
            <a:pPr algn="l">
              <a:lnSpc>
                <a:spcPts val="3240"/>
              </a:lnSpc>
            </a:pPr>
            <a:r>
              <a:rPr lang="en-US" sz="2700">
                <a:solidFill>
                  <a:srgbClr val="000000"/>
                </a:solidFill>
                <a:latin typeface="Trebuchet MS"/>
                <a:ea typeface="Trebuchet MS"/>
                <a:cs typeface="Trebuchet MS"/>
                <a:sym typeface="Trebuchet MS"/>
              </a:rPr>
              <a:t>                    horizontalAlignment = Alignment.CenterHorizontally</a:t>
            </a:r>
          </a:p>
          <a:p>
            <a:pPr algn="l">
              <a:lnSpc>
                <a:spcPts val="3240"/>
              </a:lnSpc>
            </a:pPr>
            <a:r>
              <a:rPr lang="en-US" sz="2700">
                <a:solidFill>
                  <a:srgbClr val="000000"/>
                </a:solidFill>
                <a:latin typeface="Trebuchet MS"/>
                <a:ea typeface="Trebuchet MS"/>
                <a:cs typeface="Trebuchet MS"/>
                <a:sym typeface="Trebuchet MS"/>
              </a:rPr>
              <a:t>                ) </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Image(</a:t>
            </a:r>
          </a:p>
          <a:p>
            <a:pPr algn="l">
              <a:lnSpc>
                <a:spcPts val="3240"/>
              </a:lnSpc>
            </a:pPr>
            <a:r>
              <a:rPr lang="en-US" sz="2700">
                <a:solidFill>
                  <a:srgbClr val="000000"/>
                </a:solidFill>
                <a:latin typeface="Trebuchet MS"/>
                <a:ea typeface="Trebuchet MS"/>
                <a:cs typeface="Trebuchet MS"/>
                <a:sym typeface="Trebuchet MS"/>
              </a:rPr>
              <a:t>                        painter = painterResource(id = R.drawable.img),</a:t>
            </a:r>
          </a:p>
          <a:p>
            <a:pPr algn="l">
              <a:lnSpc>
                <a:spcPts val="3240"/>
              </a:lnSpc>
            </a:pPr>
            <a:r>
              <a:rPr lang="en-US" sz="2700">
                <a:solidFill>
                  <a:srgbClr val="000000"/>
                </a:solidFill>
                <a:latin typeface="Trebuchet MS"/>
                <a:ea typeface="Trebuchet MS"/>
                <a:cs typeface="Trebuchet MS"/>
                <a:sym typeface="Trebuchet MS"/>
              </a:rPr>
              <a:t>                        contentDescription = null,</a:t>
            </a:r>
          </a:p>
          <a:p>
            <a:pPr algn="l">
              <a:lnSpc>
                <a:spcPts val="3240"/>
              </a:lnSpc>
            </a:pPr>
            <a:r>
              <a:rPr lang="en-US" sz="2700">
                <a:solidFill>
                  <a:srgbClr val="000000"/>
                </a:solidFill>
                <a:latin typeface="Trebuchet MS"/>
                <a:ea typeface="Trebuchet MS"/>
                <a:cs typeface="Trebuchet MS"/>
                <a:sym typeface="Trebuchet MS"/>
              </a:rPr>
              <a:t>                        modifier = Modifier</a:t>
            </a:r>
          </a:p>
          <a:p>
            <a:pPr algn="l">
              <a:lnSpc>
                <a:spcPts val="3240"/>
              </a:lnSpc>
            </a:pPr>
            <a:r>
              <a:rPr lang="en-US" sz="2700">
                <a:solidFill>
                  <a:srgbClr val="000000"/>
                </a:solidFill>
                <a:latin typeface="Trebuchet MS"/>
                <a:ea typeface="Trebuchet MS"/>
                <a:cs typeface="Trebuchet MS"/>
                <a:sym typeface="Trebuchet MS"/>
              </a:rPr>
              <a:t>                            .height(150.dp)</a:t>
            </a:r>
          </a:p>
          <a:p>
            <a:pPr algn="l">
              <a:lnSpc>
                <a:spcPts val="3240"/>
              </a:lnSpc>
            </a:pPr>
            <a:r>
              <a:rPr lang="en-US" sz="2700">
                <a:solidFill>
                  <a:srgbClr val="000000"/>
                </a:solidFill>
                <a:latin typeface="Trebuchet MS"/>
                <a:ea typeface="Trebuchet MS"/>
                <a:cs typeface="Trebuchet MS"/>
                <a:sym typeface="Trebuchet MS"/>
              </a:rPr>
              <a:t>                            .width(200.dp),</a:t>
            </a:r>
          </a:p>
          <a:p>
            <a:pPr algn="l">
              <a:lnSpc>
                <a:spcPts val="3240"/>
              </a:lnSpc>
            </a:pPr>
            <a:r>
              <a:rPr lang="en-US" sz="2700">
                <a:solidFill>
                  <a:srgbClr val="000000"/>
                </a:solidFill>
                <a:latin typeface="Trebuchet MS"/>
                <a:ea typeface="Trebuchet MS"/>
                <a:cs typeface="Trebuchet MS"/>
                <a:sym typeface="Trebuchet MS"/>
              </a:rPr>
              <a:t>                        )</a:t>
            </a:r>
          </a:p>
          <a:p>
            <a:pPr algn="l">
              <a:lnSpc>
                <a:spcPts val="3240"/>
              </a:lnSpc>
            </a:pPr>
            <a:r>
              <a:rPr lang="en-US" sz="2700">
                <a:solidFill>
                  <a:srgbClr val="000000"/>
                </a:solidFill>
                <a:latin typeface="Trebuchet MS"/>
                <a:ea typeface="Trebuchet MS"/>
                <a:cs typeface="Trebuchet MS"/>
                <a:sym typeface="Trebuchet MS"/>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1947</Words>
  <Application>Microsoft Office PowerPoint</Application>
  <PresentationFormat>Custom</PresentationFormat>
  <Paragraphs>433</Paragraphs>
  <Slides>24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Trebuchet MS Bold</vt:lpstr>
      <vt:lpstr>Calibri</vt:lpstr>
      <vt:lpstr>Arimo</vt:lpstr>
      <vt:lpstr>Times New Roman</vt:lpstr>
      <vt:lpstr>Arial</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PODCAST APP</dc:title>
  <dc:creator>Fayaz</dc:creator>
  <cp:lastModifiedBy>Admin</cp:lastModifiedBy>
  <cp:revision>4</cp:revision>
  <dcterms:created xsi:type="dcterms:W3CDTF">2006-08-16T00:00:00Z</dcterms:created>
  <dcterms:modified xsi:type="dcterms:W3CDTF">2024-11-16T10:23:22Z</dcterms:modified>
  <dc:identifier>DAGWdj0Wf9s</dc:identifier>
</cp:coreProperties>
</file>